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83" r:id="rId3"/>
    <p:sldId id="257" r:id="rId4"/>
    <p:sldId id="276" r:id="rId5"/>
    <p:sldId id="258" r:id="rId6"/>
    <p:sldId id="259" r:id="rId7"/>
    <p:sldId id="277" r:id="rId8"/>
    <p:sldId id="278" r:id="rId9"/>
    <p:sldId id="279" r:id="rId10"/>
    <p:sldId id="280" r:id="rId11"/>
    <p:sldId id="281" r:id="rId12"/>
    <p:sldId id="282" r:id="rId13"/>
    <p:sldId id="284" r:id="rId14"/>
    <p:sldId id="285" r:id="rId15"/>
    <p:sldId id="286" r:id="rId16"/>
  </p:sldIdLst>
  <p:sldSz cx="18288000" cy="10287000"/>
  <p:notesSz cx="6858000" cy="9144000"/>
  <p:embeddedFontLst>
    <p:embeddedFont>
      <p:font typeface="Helvetica" pitchFamily="2" charset="0"/>
      <p:regular r:id="rId18"/>
      <p:bold r:id="rId19"/>
      <p:italic r:id="rId20"/>
      <p:boldItalic r:id="rId21"/>
    </p:embeddedFont>
    <p:embeddedFont>
      <p:font typeface="Helvetica World Bold" pitchFamily="2" charset="0"/>
      <p:regular r:id="rId22"/>
    </p:embeddedFont>
    <p:embeddedFont>
      <p:font typeface="Poppins" pitchFamily="2" charset="77"/>
      <p:regular r:id="rId23"/>
      <p:bold r:id="rId24"/>
      <p:italic r:id="rId25"/>
      <p:boldItalic r:id="rId26"/>
    </p:embeddedFont>
    <p:embeddedFont>
      <p:font typeface="TT Interphases" panose="02000503020000020004" pitchFamily="2"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38" autoAdjust="0"/>
  </p:normalViewPr>
  <p:slideViewPr>
    <p:cSldViewPr>
      <p:cViewPr varScale="1">
        <p:scale>
          <a:sx n="75" d="100"/>
          <a:sy n="75" d="100"/>
        </p:scale>
        <p:origin x="6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B45C0E-F019-C84B-A0C6-E9232F84518F}" type="datetimeFigureOut">
              <a:rPr lang="en-US" smtClean="0"/>
              <a:pPr/>
              <a:t>8/30/24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77874-280A-BF4D-8732-4E93E90B41D7}" type="slidenum">
              <a:rPr lang="en-US" smtClean="0"/>
              <a:pPr/>
              <a:t>‹#›</a:t>
            </a:fld>
            <a:endParaRPr lang="en-US"/>
          </a:p>
        </p:txBody>
      </p:sp>
    </p:spTree>
    <p:extLst>
      <p:ext uri="{BB962C8B-B14F-4D97-AF65-F5344CB8AC3E}">
        <p14:creationId xmlns:p14="http://schemas.microsoft.com/office/powerpoint/2010/main" val="305492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7874-280A-BF4D-8732-4E93E90B41D7}" type="slidenum">
              <a:rPr lang="en-US" smtClean="0"/>
              <a:pPr/>
              <a:t>1</a:t>
            </a:fld>
            <a:endParaRPr lang="en-US"/>
          </a:p>
        </p:txBody>
      </p:sp>
    </p:spTree>
    <p:extLst>
      <p:ext uri="{BB962C8B-B14F-4D97-AF65-F5344CB8AC3E}">
        <p14:creationId xmlns:p14="http://schemas.microsoft.com/office/powerpoint/2010/main" val="155827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8000"/>
          </a:blip>
          <a:srcRect/>
          <a:stretch>
            <a:fillRect t="-9222" b="-9222"/>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dirty="0"/>
          </a:p>
        </p:txBody>
      </p:sp>
      <p:sp>
        <p:nvSpPr>
          <p:cNvPr id="5" name="Freeform 5"/>
          <p:cNvSpPr/>
          <p:nvPr/>
        </p:nvSpPr>
        <p:spPr>
          <a:xfrm>
            <a:off x="16820989" y="4195783"/>
            <a:ext cx="647222" cy="647222"/>
          </a:xfrm>
          <a:custGeom>
            <a:avLst/>
            <a:gdLst/>
            <a:ahLst/>
            <a:cxnLst/>
            <a:rect l="l" t="t" r="r" b="b"/>
            <a:pathLst>
              <a:path w="647222" h="647222">
                <a:moveTo>
                  <a:pt x="0" y="0"/>
                </a:moveTo>
                <a:lnTo>
                  <a:pt x="647222" y="0"/>
                </a:lnTo>
                <a:lnTo>
                  <a:pt x="647222" y="647222"/>
                </a:lnTo>
                <a:lnTo>
                  <a:pt x="0" y="647222"/>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244795" y="8695752"/>
            <a:ext cx="269332" cy="269332"/>
          </a:xfrm>
          <a:custGeom>
            <a:avLst/>
            <a:gdLst/>
            <a:ahLst/>
            <a:cxnLst/>
            <a:rect l="l" t="t" r="r" b="b"/>
            <a:pathLst>
              <a:path w="269332" h="269332">
                <a:moveTo>
                  <a:pt x="0" y="0"/>
                </a:moveTo>
                <a:lnTo>
                  <a:pt x="269332" y="0"/>
                </a:lnTo>
                <a:lnTo>
                  <a:pt x="269332" y="269332"/>
                </a:lnTo>
                <a:lnTo>
                  <a:pt x="0" y="269332"/>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131086" y="4285772"/>
            <a:ext cx="7584690" cy="1962076"/>
          </a:xfrm>
          <a:prstGeom prst="rect">
            <a:avLst/>
          </a:prstGeom>
        </p:spPr>
        <p:txBody>
          <a:bodyPr wrap="square" lIns="0" tIns="0" rIns="0" bIns="0" rtlCol="0" anchor="t">
            <a:spAutoFit/>
          </a:bodyPr>
          <a:lstStyle/>
          <a:p>
            <a:pPr algn="l">
              <a:lnSpc>
                <a:spcPts val="5059"/>
              </a:lnSpc>
            </a:pPr>
            <a:r>
              <a:rPr lang="en-US" sz="9600" b="1" spc="-68" dirty="0" err="1">
                <a:solidFill>
                  <a:srgbClr val="EDEDED"/>
                </a:solidFill>
                <a:latin typeface="Helvetica World Bold" panose="020B0604020202020204" charset="-128"/>
                <a:ea typeface="Helvetica World Bold" panose="020B0604020202020204" charset="-128"/>
                <a:cs typeface="Helvetica World Bold" panose="020B0604020202020204" charset="-128"/>
                <a:sym typeface="TT Interphases"/>
              </a:rPr>
              <a:t>SunScope</a:t>
            </a:r>
            <a:r>
              <a:rPr lang="en-US" sz="4599" spc="-68" dirty="0">
                <a:solidFill>
                  <a:srgbClr val="EDEDED"/>
                </a:solidFill>
                <a:latin typeface="TT Interphases"/>
                <a:ea typeface="TT Interphases"/>
                <a:cs typeface="TT Interphases"/>
                <a:sym typeface="TT Interphases"/>
              </a:rPr>
              <a:t> </a:t>
            </a:r>
          </a:p>
          <a:p>
            <a:pPr algn="l">
              <a:lnSpc>
                <a:spcPts val="5059"/>
              </a:lnSpc>
            </a:pPr>
            <a:endParaRPr lang="en-US" sz="4599" spc="-68" dirty="0">
              <a:solidFill>
                <a:srgbClr val="EDEDED"/>
              </a:solidFill>
              <a:latin typeface="TT Interphases"/>
              <a:ea typeface="TT Interphases"/>
              <a:cs typeface="TT Interphases"/>
              <a:sym typeface="TT Interphases"/>
            </a:endParaRPr>
          </a:p>
          <a:p>
            <a:pPr algn="l">
              <a:lnSpc>
                <a:spcPts val="5059"/>
              </a:lnSpc>
            </a:pPr>
            <a:endParaRPr lang="en-US" sz="4599" spc="-68" dirty="0">
              <a:solidFill>
                <a:srgbClr val="EDEDED"/>
              </a:solidFill>
              <a:latin typeface="TT Interphases"/>
              <a:ea typeface="TT Interphases"/>
              <a:cs typeface="TT Interphases"/>
              <a:sym typeface="TT Interphases"/>
            </a:endParaRPr>
          </a:p>
        </p:txBody>
      </p:sp>
      <p:sp>
        <p:nvSpPr>
          <p:cNvPr id="14" name="TextBox 14"/>
          <p:cNvSpPr txBox="1"/>
          <p:nvPr/>
        </p:nvSpPr>
        <p:spPr>
          <a:xfrm>
            <a:off x="1219200" y="5033652"/>
            <a:ext cx="1502437" cy="1139663"/>
          </a:xfrm>
          <a:prstGeom prst="rect">
            <a:avLst/>
          </a:prstGeom>
        </p:spPr>
        <p:txBody>
          <a:bodyPr lIns="26959" tIns="26959" rIns="26959" bIns="26959" rtlCol="0" anchor="ctr"/>
          <a:lstStyle/>
          <a:p>
            <a:pPr marL="0" lvl="0" indent="0" algn="ctr">
              <a:lnSpc>
                <a:spcPts val="799"/>
              </a:lnSpc>
              <a:spcBef>
                <a:spcPct val="0"/>
              </a:spcBef>
            </a:pPr>
            <a:endParaRPr/>
          </a:p>
        </p:txBody>
      </p:sp>
      <p:sp>
        <p:nvSpPr>
          <p:cNvPr id="18" name="TextBox 18"/>
          <p:cNvSpPr txBox="1"/>
          <p:nvPr/>
        </p:nvSpPr>
        <p:spPr>
          <a:xfrm rot="-5400000">
            <a:off x="16462364" y="1672727"/>
            <a:ext cx="670388" cy="150041"/>
          </a:xfrm>
          <a:prstGeom prst="rect">
            <a:avLst/>
          </a:prstGeom>
        </p:spPr>
        <p:txBody>
          <a:bodyPr lIns="0" tIns="0" rIns="0" bIns="0" rtlCol="0" anchor="t">
            <a:spAutoFit/>
          </a:bodyPr>
          <a:lstStyle/>
          <a:p>
            <a:pPr marL="0" lvl="0" indent="0" algn="ctr">
              <a:lnSpc>
                <a:spcPts val="1127"/>
              </a:lnSpc>
            </a:pPr>
            <a:r>
              <a:rPr lang="en-US" sz="1252" spc="-18" dirty="0">
                <a:solidFill>
                  <a:srgbClr val="000000"/>
                </a:solidFill>
                <a:latin typeface="Helvetica World Bold"/>
                <a:ea typeface="Helvetica World Bold"/>
                <a:cs typeface="Helvetica World Bold"/>
                <a:sym typeface="Helvetica World Bold"/>
              </a:rPr>
              <a:t>RSE</a:t>
            </a:r>
          </a:p>
        </p:txBody>
      </p:sp>
      <p:sp>
        <p:nvSpPr>
          <p:cNvPr id="22" name="Freeform 22"/>
          <p:cNvSpPr/>
          <p:nvPr/>
        </p:nvSpPr>
        <p:spPr>
          <a:xfrm>
            <a:off x="6035489" y="-1217529"/>
            <a:ext cx="7816269" cy="7816269"/>
          </a:xfrm>
          <a:custGeom>
            <a:avLst/>
            <a:gdLst/>
            <a:ahLst/>
            <a:cxnLst/>
            <a:rect l="l" t="t" r="r" b="b"/>
            <a:pathLst>
              <a:path w="7816269" h="7816269">
                <a:moveTo>
                  <a:pt x="0" y="0"/>
                </a:moveTo>
                <a:lnTo>
                  <a:pt x="7816269" y="0"/>
                </a:lnTo>
                <a:lnTo>
                  <a:pt x="7816269" y="7816269"/>
                </a:lnTo>
                <a:lnTo>
                  <a:pt x="0" y="781626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8412738" y="1297926"/>
            <a:ext cx="2886990" cy="2897857"/>
          </a:xfrm>
          <a:custGeom>
            <a:avLst/>
            <a:gdLst/>
            <a:ahLst/>
            <a:cxnLst/>
            <a:rect l="l" t="t" r="r" b="b"/>
            <a:pathLst>
              <a:path w="2886990" h="2897857">
                <a:moveTo>
                  <a:pt x="0" y="0"/>
                </a:moveTo>
                <a:lnTo>
                  <a:pt x="2886990" y="0"/>
                </a:lnTo>
                <a:lnTo>
                  <a:pt x="2886990" y="2897857"/>
                </a:lnTo>
                <a:lnTo>
                  <a:pt x="0" y="2897857"/>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Freeform 31"/>
          <p:cNvSpPr/>
          <p:nvPr/>
        </p:nvSpPr>
        <p:spPr>
          <a:xfrm>
            <a:off x="7068628" y="925543"/>
            <a:ext cx="433480" cy="433480"/>
          </a:xfrm>
          <a:custGeom>
            <a:avLst/>
            <a:gdLst/>
            <a:ahLst/>
            <a:cxnLst/>
            <a:rect l="l" t="t" r="r" b="b"/>
            <a:pathLst>
              <a:path w="433480" h="433480">
                <a:moveTo>
                  <a:pt x="0" y="0"/>
                </a:moveTo>
                <a:lnTo>
                  <a:pt x="433480" y="0"/>
                </a:lnTo>
                <a:lnTo>
                  <a:pt x="433480" y="433480"/>
                </a:lnTo>
                <a:lnTo>
                  <a:pt x="0" y="433480"/>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2" name="Freeform 32"/>
          <p:cNvSpPr/>
          <p:nvPr/>
        </p:nvSpPr>
        <p:spPr>
          <a:xfrm>
            <a:off x="869518" y="3116263"/>
            <a:ext cx="477174" cy="477174"/>
          </a:xfrm>
          <a:custGeom>
            <a:avLst/>
            <a:gdLst/>
            <a:ahLst/>
            <a:cxnLst/>
            <a:rect l="l" t="t" r="r" b="b"/>
            <a:pathLst>
              <a:path w="477174" h="477174">
                <a:moveTo>
                  <a:pt x="0" y="0"/>
                </a:moveTo>
                <a:lnTo>
                  <a:pt x="477174" y="0"/>
                </a:lnTo>
                <a:lnTo>
                  <a:pt x="477174" y="477174"/>
                </a:lnTo>
                <a:lnTo>
                  <a:pt x="0" y="477174"/>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5" name="TextBox 35"/>
          <p:cNvSpPr txBox="1"/>
          <p:nvPr/>
        </p:nvSpPr>
        <p:spPr>
          <a:xfrm>
            <a:off x="15811907" y="1330565"/>
            <a:ext cx="1256893" cy="880928"/>
          </a:xfrm>
          <a:prstGeom prst="rect">
            <a:avLst/>
          </a:prstGeom>
        </p:spPr>
        <p:txBody>
          <a:bodyPr lIns="16563" tIns="16563" rIns="16563" bIns="16563" rtlCol="0" anchor="ctr"/>
          <a:lstStyle/>
          <a:p>
            <a:pPr marL="0" lvl="0" indent="0" algn="ctr">
              <a:lnSpc>
                <a:spcPts val="799"/>
              </a:lnSpc>
              <a:spcBef>
                <a:spcPct val="0"/>
              </a:spcBef>
            </a:pPr>
            <a:endParaRPr/>
          </a:p>
        </p:txBody>
      </p:sp>
      <p:sp>
        <p:nvSpPr>
          <p:cNvPr id="3" name="TextBox 10">
            <a:extLst>
              <a:ext uri="{FF2B5EF4-FFF2-40B4-BE49-F238E27FC236}">
                <a16:creationId xmlns:a16="http://schemas.microsoft.com/office/drawing/2014/main" id="{95D81DA1-8408-F7AC-2746-4B04A03EAFC7}"/>
              </a:ext>
            </a:extLst>
          </p:cNvPr>
          <p:cNvSpPr txBox="1"/>
          <p:nvPr/>
        </p:nvSpPr>
        <p:spPr>
          <a:xfrm>
            <a:off x="1108105" y="5603483"/>
            <a:ext cx="7584690" cy="2616101"/>
          </a:xfrm>
          <a:prstGeom prst="rect">
            <a:avLst/>
          </a:prstGeom>
        </p:spPr>
        <p:txBody>
          <a:bodyPr wrap="square" lIns="0" tIns="0" rIns="0" bIns="0" rtlCol="0" anchor="t">
            <a:spAutoFit/>
          </a:bodyPr>
          <a:lstStyle/>
          <a:p>
            <a:pPr algn="l">
              <a:lnSpc>
                <a:spcPts val="5059"/>
              </a:lnSpc>
            </a:pPr>
            <a:r>
              <a:rPr lang="en-US" sz="4599" spc="-68" dirty="0">
                <a:solidFill>
                  <a:srgbClr val="EDEDED"/>
                </a:solidFill>
                <a:latin typeface="TT Interphases"/>
                <a:ea typeface="TT Interphases"/>
                <a:cs typeface="TT Interphases"/>
                <a:sym typeface="TT Interphases"/>
              </a:rPr>
              <a:t>Maximize Solar Savings, One at a time </a:t>
            </a:r>
          </a:p>
          <a:p>
            <a:pPr algn="l">
              <a:lnSpc>
                <a:spcPts val="5059"/>
              </a:lnSpc>
            </a:pPr>
            <a:endParaRPr lang="en-US" sz="4599" spc="-68" dirty="0">
              <a:solidFill>
                <a:srgbClr val="EDEDED"/>
              </a:solidFill>
              <a:latin typeface="TT Interphases"/>
              <a:ea typeface="TT Interphases"/>
              <a:cs typeface="TT Interphases"/>
              <a:sym typeface="TT Interphases"/>
            </a:endParaRPr>
          </a:p>
          <a:p>
            <a:pPr algn="l">
              <a:lnSpc>
                <a:spcPts val="5059"/>
              </a:lnSpc>
            </a:pPr>
            <a:endParaRPr lang="en-US" sz="4599" spc="-68" dirty="0">
              <a:solidFill>
                <a:srgbClr val="EDEDED"/>
              </a:solidFill>
              <a:latin typeface="TT Interphases"/>
              <a:ea typeface="TT Interphases"/>
              <a:cs typeface="TT Interphases"/>
              <a:sym typeface="TT Interphase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9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r>
              <a:rPr lang="en-US" sz="9600" spc="-484" dirty="0">
                <a:solidFill>
                  <a:schemeClr val="bg1"/>
                </a:solidFill>
                <a:latin typeface="Helvetica World Bold"/>
                <a:ea typeface="Helvetica World Bold"/>
                <a:cs typeface="Helvetica World Bold"/>
                <a:sym typeface="Helvetica World Bold"/>
              </a:rPr>
              <a:t>   </a:t>
            </a:r>
            <a:r>
              <a:rPr lang="en-US" sz="9600" spc="-484" dirty="0" err="1">
                <a:solidFill>
                  <a:schemeClr val="bg1"/>
                </a:solidFill>
                <a:latin typeface="Helvetica World Bold"/>
                <a:ea typeface="Helvetica World Bold"/>
                <a:cs typeface="Helvetica World Bold"/>
                <a:sym typeface="Helvetica World Bold"/>
              </a:rPr>
              <a:t>Architechture</a:t>
            </a:r>
            <a:r>
              <a:rPr lang="en-US" sz="9600" spc="-484" dirty="0">
                <a:solidFill>
                  <a:schemeClr val="bg1"/>
                </a:solidFill>
                <a:latin typeface="Helvetica World Bold"/>
                <a:ea typeface="Helvetica World Bold"/>
                <a:cs typeface="Helvetica World Bold"/>
                <a:sym typeface="Helvetica World Bold"/>
              </a:rPr>
              <a:t> Diagram</a:t>
            </a:r>
            <a:endParaRPr lang="en-US" dirty="0"/>
          </a:p>
        </p:txBody>
      </p:sp>
      <p:sp>
        <p:nvSpPr>
          <p:cNvPr id="6" name="TextBox 6"/>
          <p:cNvSpPr txBox="1"/>
          <p:nvPr/>
        </p:nvSpPr>
        <p:spPr>
          <a:xfrm>
            <a:off x="-4285651" y="1681709"/>
            <a:ext cx="10919643" cy="9187200"/>
          </a:xfrm>
          <a:prstGeom prst="rect">
            <a:avLst/>
          </a:prstGeom>
        </p:spPr>
        <p:txBody>
          <a:bodyPr lIns="50800" tIns="50800" rIns="50800" bIns="50800" rtlCol="0" anchor="ctr"/>
          <a:lstStyle/>
          <a:p>
            <a:pPr algn="ctr">
              <a:lnSpc>
                <a:spcPts val="799"/>
              </a:lnSpc>
            </a:pPr>
            <a:endParaRPr/>
          </a:p>
        </p:txBody>
      </p:sp>
      <p:sp>
        <p:nvSpPr>
          <p:cNvPr id="9" name="Freeform 9"/>
          <p:cNvSpPr/>
          <p:nvPr/>
        </p:nvSpPr>
        <p:spPr>
          <a:xfrm>
            <a:off x="8651983" y="8347798"/>
            <a:ext cx="796623" cy="796623"/>
          </a:xfrm>
          <a:custGeom>
            <a:avLst/>
            <a:gdLst/>
            <a:ahLst/>
            <a:cxnLst/>
            <a:rect l="l" t="t" r="r" b="b"/>
            <a:pathLst>
              <a:path w="796623" h="796623">
                <a:moveTo>
                  <a:pt x="0" y="0"/>
                </a:moveTo>
                <a:lnTo>
                  <a:pt x="796623" y="0"/>
                </a:lnTo>
                <a:lnTo>
                  <a:pt x="796623" y="796622"/>
                </a:lnTo>
                <a:lnTo>
                  <a:pt x="0" y="796622"/>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452555" y="582534"/>
            <a:ext cx="433480" cy="433480"/>
          </a:xfrm>
          <a:custGeom>
            <a:avLst/>
            <a:gdLst/>
            <a:ahLst/>
            <a:cxnLst/>
            <a:rect l="l" t="t" r="r" b="b"/>
            <a:pathLst>
              <a:path w="433480" h="433480">
                <a:moveTo>
                  <a:pt x="0" y="0"/>
                </a:moveTo>
                <a:lnTo>
                  <a:pt x="433480" y="0"/>
                </a:lnTo>
                <a:lnTo>
                  <a:pt x="433480" y="433480"/>
                </a:lnTo>
                <a:lnTo>
                  <a:pt x="0" y="43348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6" name="TextBox 45">
            <a:extLst>
              <a:ext uri="{FF2B5EF4-FFF2-40B4-BE49-F238E27FC236}">
                <a16:creationId xmlns:a16="http://schemas.microsoft.com/office/drawing/2014/main" id="{1D351CD9-7BD3-2F40-3912-1FE5E1EA9972}"/>
              </a:ext>
            </a:extLst>
          </p:cNvPr>
          <p:cNvSpPr txBox="1"/>
          <p:nvPr/>
        </p:nvSpPr>
        <p:spPr>
          <a:xfrm>
            <a:off x="1524000" y="3906133"/>
            <a:ext cx="17373601" cy="2105192"/>
          </a:xfrm>
          <a:prstGeom prst="rect">
            <a:avLst/>
          </a:prstGeom>
          <a:noFill/>
        </p:spPr>
        <p:txBody>
          <a:bodyPr wrap="square" rtlCol="0">
            <a:spAutoFit/>
          </a:bodyPr>
          <a:lstStyle/>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0" lvl="0" indent="0" algn="just" rtl="0">
              <a:lnSpc>
                <a:spcPct val="115000"/>
              </a:lnSpc>
              <a:spcBef>
                <a:spcPts val="0"/>
              </a:spcBef>
              <a:spcAft>
                <a:spcPts val="500"/>
              </a:spcAft>
              <a:buNone/>
            </a:pPr>
            <a:endParaRPr lang="en-GB" sz="3200" dirty="0">
              <a:solidFill>
                <a:schemeClr val="bg1"/>
              </a:solidFill>
              <a:latin typeface="Poppins"/>
              <a:ea typeface="Poppins"/>
              <a:cs typeface="Poppins"/>
              <a:sym typeface="Poppins"/>
            </a:endParaRPr>
          </a:p>
          <a:p>
            <a:pPr lvl="0" algn="just" rtl="0">
              <a:lnSpc>
                <a:spcPct val="115000"/>
              </a:lnSpc>
              <a:spcBef>
                <a:spcPts val="0"/>
              </a:spcBef>
              <a:spcAft>
                <a:spcPts val="500"/>
              </a:spcAft>
            </a:pPr>
            <a:endParaRPr lang="en-US" sz="2400" dirty="0">
              <a:solidFill>
                <a:schemeClr val="bg1"/>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16C0BEE8-D260-C684-204F-242CFEE8881B}"/>
              </a:ext>
            </a:extLst>
          </p:cNvPr>
          <p:cNvPicPr>
            <a:picLocks noChangeAspect="1"/>
          </p:cNvPicPr>
          <p:nvPr/>
        </p:nvPicPr>
        <p:blipFill>
          <a:blip r:embed="rId5"/>
          <a:stretch>
            <a:fillRect/>
          </a:stretch>
        </p:blipFill>
        <p:spPr>
          <a:xfrm>
            <a:off x="3527376" y="1598548"/>
            <a:ext cx="10425959" cy="8007261"/>
          </a:xfrm>
          <a:prstGeom prst="rect">
            <a:avLst/>
          </a:prstGeom>
        </p:spPr>
      </p:pic>
    </p:spTree>
    <p:extLst>
      <p:ext uri="{BB962C8B-B14F-4D97-AF65-F5344CB8AC3E}">
        <p14:creationId xmlns:p14="http://schemas.microsoft.com/office/powerpoint/2010/main" val="2285166387"/>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9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r>
              <a:rPr lang="en-US" sz="9600" spc="-484" dirty="0">
                <a:solidFill>
                  <a:schemeClr val="bg1"/>
                </a:solidFill>
                <a:latin typeface="Helvetica World Bold"/>
                <a:ea typeface="Helvetica World Bold"/>
                <a:cs typeface="Helvetica World Bold"/>
                <a:sym typeface="Helvetica World Bold"/>
              </a:rPr>
              <a:t>   Quick Glance at our Website</a:t>
            </a:r>
            <a:endParaRPr lang="en-US" dirty="0"/>
          </a:p>
        </p:txBody>
      </p:sp>
      <p:sp>
        <p:nvSpPr>
          <p:cNvPr id="6" name="TextBox 6"/>
          <p:cNvSpPr txBox="1"/>
          <p:nvPr/>
        </p:nvSpPr>
        <p:spPr>
          <a:xfrm>
            <a:off x="-4285651" y="1681709"/>
            <a:ext cx="10919643" cy="9187200"/>
          </a:xfrm>
          <a:prstGeom prst="rect">
            <a:avLst/>
          </a:prstGeom>
        </p:spPr>
        <p:txBody>
          <a:bodyPr lIns="50800" tIns="50800" rIns="50800" bIns="50800" rtlCol="0" anchor="ctr"/>
          <a:lstStyle/>
          <a:p>
            <a:pPr algn="ctr">
              <a:lnSpc>
                <a:spcPts val="799"/>
              </a:lnSpc>
            </a:pPr>
            <a:endParaRPr/>
          </a:p>
        </p:txBody>
      </p:sp>
      <p:sp>
        <p:nvSpPr>
          <p:cNvPr id="9" name="Freeform 9"/>
          <p:cNvSpPr/>
          <p:nvPr/>
        </p:nvSpPr>
        <p:spPr>
          <a:xfrm>
            <a:off x="8651983" y="8347798"/>
            <a:ext cx="796623" cy="796623"/>
          </a:xfrm>
          <a:custGeom>
            <a:avLst/>
            <a:gdLst/>
            <a:ahLst/>
            <a:cxnLst/>
            <a:rect l="l" t="t" r="r" b="b"/>
            <a:pathLst>
              <a:path w="796623" h="796623">
                <a:moveTo>
                  <a:pt x="0" y="0"/>
                </a:moveTo>
                <a:lnTo>
                  <a:pt x="796623" y="0"/>
                </a:lnTo>
                <a:lnTo>
                  <a:pt x="796623" y="796622"/>
                </a:lnTo>
                <a:lnTo>
                  <a:pt x="0" y="796622"/>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452555" y="582534"/>
            <a:ext cx="433480" cy="433480"/>
          </a:xfrm>
          <a:custGeom>
            <a:avLst/>
            <a:gdLst/>
            <a:ahLst/>
            <a:cxnLst/>
            <a:rect l="l" t="t" r="r" b="b"/>
            <a:pathLst>
              <a:path w="433480" h="433480">
                <a:moveTo>
                  <a:pt x="0" y="0"/>
                </a:moveTo>
                <a:lnTo>
                  <a:pt x="433480" y="0"/>
                </a:lnTo>
                <a:lnTo>
                  <a:pt x="433480" y="433480"/>
                </a:lnTo>
                <a:lnTo>
                  <a:pt x="0" y="43348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6" name="TextBox 45">
            <a:extLst>
              <a:ext uri="{FF2B5EF4-FFF2-40B4-BE49-F238E27FC236}">
                <a16:creationId xmlns:a16="http://schemas.microsoft.com/office/drawing/2014/main" id="{1D351CD9-7BD3-2F40-3912-1FE5E1EA9972}"/>
              </a:ext>
            </a:extLst>
          </p:cNvPr>
          <p:cNvSpPr txBox="1"/>
          <p:nvPr/>
        </p:nvSpPr>
        <p:spPr>
          <a:xfrm>
            <a:off x="1524000" y="3906133"/>
            <a:ext cx="17373601" cy="2105192"/>
          </a:xfrm>
          <a:prstGeom prst="rect">
            <a:avLst/>
          </a:prstGeom>
          <a:noFill/>
        </p:spPr>
        <p:txBody>
          <a:bodyPr wrap="square" rtlCol="0">
            <a:spAutoFit/>
          </a:bodyPr>
          <a:lstStyle/>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0" lvl="0" indent="0" algn="just" rtl="0">
              <a:lnSpc>
                <a:spcPct val="115000"/>
              </a:lnSpc>
              <a:spcBef>
                <a:spcPts val="0"/>
              </a:spcBef>
              <a:spcAft>
                <a:spcPts val="500"/>
              </a:spcAft>
              <a:buNone/>
            </a:pPr>
            <a:endParaRPr lang="en-GB" sz="3200" dirty="0">
              <a:solidFill>
                <a:schemeClr val="bg1"/>
              </a:solidFill>
              <a:latin typeface="Poppins"/>
              <a:ea typeface="Poppins"/>
              <a:cs typeface="Poppins"/>
              <a:sym typeface="Poppins"/>
            </a:endParaRPr>
          </a:p>
          <a:p>
            <a:pPr lvl="0" algn="just" rtl="0">
              <a:lnSpc>
                <a:spcPct val="115000"/>
              </a:lnSpc>
              <a:spcBef>
                <a:spcPts val="0"/>
              </a:spcBef>
              <a:spcAft>
                <a:spcPts val="500"/>
              </a:spcAft>
            </a:pPr>
            <a:endParaRPr lang="en-US" sz="2400" dirty="0">
              <a:solidFill>
                <a:schemeClr val="bg1"/>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EF0E6088-F2EA-E499-01D9-E6FB77506C71}"/>
              </a:ext>
            </a:extLst>
          </p:cNvPr>
          <p:cNvPicPr>
            <a:picLocks noChangeAspect="1"/>
          </p:cNvPicPr>
          <p:nvPr/>
        </p:nvPicPr>
        <p:blipFill>
          <a:blip r:embed="rId5"/>
          <a:stretch>
            <a:fillRect/>
          </a:stretch>
        </p:blipFill>
        <p:spPr>
          <a:xfrm>
            <a:off x="1717783" y="1790700"/>
            <a:ext cx="13868400" cy="7790142"/>
          </a:xfrm>
          <a:prstGeom prst="rect">
            <a:avLst/>
          </a:prstGeom>
        </p:spPr>
      </p:pic>
    </p:spTree>
    <p:extLst>
      <p:ext uri="{BB962C8B-B14F-4D97-AF65-F5344CB8AC3E}">
        <p14:creationId xmlns:p14="http://schemas.microsoft.com/office/powerpoint/2010/main" val="2866375696"/>
      </p:ext>
    </p:ext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9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98000"/>
            </a:blip>
            <a:srcRect/>
            <a:stretch>
              <a:fillRect t="-9222" b="-9222"/>
            </a:stretch>
          </a:blipFill>
        </p:spPr>
        <p:txBody>
          <a:bodyPr/>
          <a:lstStyle/>
          <a:p>
            <a:r>
              <a:rPr lang="en-US" sz="9600" spc="-484" dirty="0">
                <a:solidFill>
                  <a:schemeClr val="bg1"/>
                </a:solidFill>
                <a:latin typeface="Helvetica World Bold"/>
                <a:ea typeface="Helvetica World Bold"/>
                <a:cs typeface="Helvetica World Bold"/>
                <a:sym typeface="Helvetica World Bold"/>
              </a:rPr>
              <a:t>         Use Case Diagram</a:t>
            </a:r>
            <a:endParaRPr lang="en-US" dirty="0"/>
          </a:p>
        </p:txBody>
      </p:sp>
      <p:sp>
        <p:nvSpPr>
          <p:cNvPr id="6" name="TextBox 6"/>
          <p:cNvSpPr txBox="1"/>
          <p:nvPr/>
        </p:nvSpPr>
        <p:spPr>
          <a:xfrm>
            <a:off x="-4285651" y="1681709"/>
            <a:ext cx="10919643" cy="9187200"/>
          </a:xfrm>
          <a:prstGeom prst="rect">
            <a:avLst/>
          </a:prstGeom>
        </p:spPr>
        <p:txBody>
          <a:bodyPr lIns="50800" tIns="50800" rIns="50800" bIns="50800" rtlCol="0" anchor="ctr"/>
          <a:lstStyle/>
          <a:p>
            <a:pPr algn="ctr">
              <a:lnSpc>
                <a:spcPts val="799"/>
              </a:lnSpc>
            </a:pPr>
            <a:endParaRPr/>
          </a:p>
        </p:txBody>
      </p:sp>
      <p:sp>
        <p:nvSpPr>
          <p:cNvPr id="9" name="Freeform 9"/>
          <p:cNvSpPr/>
          <p:nvPr/>
        </p:nvSpPr>
        <p:spPr>
          <a:xfrm>
            <a:off x="8651983" y="8347798"/>
            <a:ext cx="796623" cy="796623"/>
          </a:xfrm>
          <a:custGeom>
            <a:avLst/>
            <a:gdLst/>
            <a:ahLst/>
            <a:cxnLst/>
            <a:rect l="l" t="t" r="r" b="b"/>
            <a:pathLst>
              <a:path w="796623" h="796623">
                <a:moveTo>
                  <a:pt x="0" y="0"/>
                </a:moveTo>
                <a:lnTo>
                  <a:pt x="796623" y="0"/>
                </a:lnTo>
                <a:lnTo>
                  <a:pt x="796623" y="796622"/>
                </a:lnTo>
                <a:lnTo>
                  <a:pt x="0" y="796622"/>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452555" y="582534"/>
            <a:ext cx="433480" cy="433480"/>
          </a:xfrm>
          <a:custGeom>
            <a:avLst/>
            <a:gdLst/>
            <a:ahLst/>
            <a:cxnLst/>
            <a:rect l="l" t="t" r="r" b="b"/>
            <a:pathLst>
              <a:path w="433480" h="433480">
                <a:moveTo>
                  <a:pt x="0" y="0"/>
                </a:moveTo>
                <a:lnTo>
                  <a:pt x="433480" y="0"/>
                </a:lnTo>
                <a:lnTo>
                  <a:pt x="433480" y="433480"/>
                </a:lnTo>
                <a:lnTo>
                  <a:pt x="0" y="43348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6" name="TextBox 45">
            <a:extLst>
              <a:ext uri="{FF2B5EF4-FFF2-40B4-BE49-F238E27FC236}">
                <a16:creationId xmlns:a16="http://schemas.microsoft.com/office/drawing/2014/main" id="{1D351CD9-7BD3-2F40-3912-1FE5E1EA9972}"/>
              </a:ext>
            </a:extLst>
          </p:cNvPr>
          <p:cNvSpPr txBox="1"/>
          <p:nvPr/>
        </p:nvSpPr>
        <p:spPr>
          <a:xfrm>
            <a:off x="1524000" y="3906133"/>
            <a:ext cx="17373601" cy="2105192"/>
          </a:xfrm>
          <a:prstGeom prst="rect">
            <a:avLst/>
          </a:prstGeom>
          <a:noFill/>
        </p:spPr>
        <p:txBody>
          <a:bodyPr wrap="square" rtlCol="0">
            <a:spAutoFit/>
          </a:bodyPr>
          <a:lstStyle/>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0" lvl="0" indent="0" algn="just" rtl="0">
              <a:lnSpc>
                <a:spcPct val="115000"/>
              </a:lnSpc>
              <a:spcBef>
                <a:spcPts val="0"/>
              </a:spcBef>
              <a:spcAft>
                <a:spcPts val="500"/>
              </a:spcAft>
              <a:buNone/>
            </a:pPr>
            <a:endParaRPr lang="en-GB" sz="3200" dirty="0">
              <a:solidFill>
                <a:schemeClr val="bg1"/>
              </a:solidFill>
              <a:latin typeface="Poppins"/>
              <a:ea typeface="Poppins"/>
              <a:cs typeface="Poppins"/>
              <a:sym typeface="Poppins"/>
            </a:endParaRPr>
          </a:p>
          <a:p>
            <a:pPr lvl="0" algn="just" rtl="0">
              <a:lnSpc>
                <a:spcPct val="115000"/>
              </a:lnSpc>
              <a:spcBef>
                <a:spcPts val="0"/>
              </a:spcBef>
              <a:spcAft>
                <a:spcPts val="500"/>
              </a:spcAft>
            </a:pPr>
            <a:endParaRPr lang="en-US" sz="2400" dirty="0">
              <a:solidFill>
                <a:schemeClr val="bg1"/>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BA1178CB-159F-5619-2206-52CDB4387873}"/>
              </a:ext>
            </a:extLst>
          </p:cNvPr>
          <p:cNvPicPr>
            <a:picLocks noChangeAspect="1"/>
          </p:cNvPicPr>
          <p:nvPr/>
        </p:nvPicPr>
        <p:blipFill>
          <a:blip r:embed="rId5"/>
          <a:stretch>
            <a:fillRect/>
          </a:stretch>
        </p:blipFill>
        <p:spPr>
          <a:xfrm>
            <a:off x="2819400" y="1453336"/>
            <a:ext cx="10330672" cy="8269352"/>
          </a:xfrm>
          <a:prstGeom prst="rect">
            <a:avLst/>
          </a:prstGeom>
        </p:spPr>
      </p:pic>
    </p:spTree>
    <p:extLst>
      <p:ext uri="{BB962C8B-B14F-4D97-AF65-F5344CB8AC3E}">
        <p14:creationId xmlns:p14="http://schemas.microsoft.com/office/powerpoint/2010/main" val="3568589507"/>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B5E0-E469-267F-6F55-D71AABA916E8}"/>
              </a:ext>
            </a:extLst>
          </p:cNvPr>
          <p:cNvSpPr>
            <a:spLocks noGrp="1"/>
          </p:cNvSpPr>
          <p:nvPr>
            <p:ph type="ctrTitle"/>
          </p:nvPr>
        </p:nvSpPr>
        <p:spPr>
          <a:xfrm>
            <a:off x="685800" y="751012"/>
            <a:ext cx="7772400" cy="1470025"/>
          </a:xfrm>
        </p:spPr>
        <p:txBody>
          <a:bodyPr>
            <a:noAutofit/>
          </a:bodyPr>
          <a:lstStyle/>
          <a:p>
            <a:r>
              <a:rPr lang="en-IN" sz="9600" dirty="0">
                <a:solidFill>
                  <a:schemeClr val="bg1"/>
                </a:solidFill>
                <a:latin typeface="Poppins" pitchFamily="2" charset="77"/>
                <a:ea typeface="Helvetica World Bold" panose="020B0604020202020204" charset="-128"/>
                <a:cs typeface="Poppins" pitchFamily="2" charset="77"/>
              </a:rPr>
              <a:t>Feasibility</a:t>
            </a:r>
          </a:p>
        </p:txBody>
      </p:sp>
      <p:sp>
        <p:nvSpPr>
          <p:cNvPr id="5" name="TextBox 4">
            <a:extLst>
              <a:ext uri="{FF2B5EF4-FFF2-40B4-BE49-F238E27FC236}">
                <a16:creationId xmlns:a16="http://schemas.microsoft.com/office/drawing/2014/main" id="{008FB075-EA39-0948-E15A-A30B8C0438FC}"/>
              </a:ext>
            </a:extLst>
          </p:cNvPr>
          <p:cNvSpPr txBox="1"/>
          <p:nvPr/>
        </p:nvSpPr>
        <p:spPr>
          <a:xfrm>
            <a:off x="1223120" y="2479204"/>
            <a:ext cx="15193688" cy="3108543"/>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1)A solar panel's efficiency depends on how much sunlight it receives throughout the day. A site's slope and orientation can affect how well it's exposed to sunlight.</a:t>
            </a:r>
          </a:p>
          <a:p>
            <a:r>
              <a:rPr lang="en-US" sz="2800" dirty="0">
                <a:solidFill>
                  <a:schemeClr val="bg1"/>
                </a:solidFill>
                <a:latin typeface="Arial" panose="020B0604020202020204" pitchFamily="34" charset="0"/>
                <a:cs typeface="Arial" panose="020B0604020202020204" pitchFamily="34" charset="0"/>
              </a:rPr>
              <a:t>2)A site inspection can help determine if a location is suitable for solar panels. This includes evaluating the site's topography, roof suitability, and shading patterns.</a:t>
            </a:r>
          </a:p>
          <a:p>
            <a:r>
              <a:rPr lang="en-US" sz="2800" dirty="0">
                <a:solidFill>
                  <a:schemeClr val="bg1"/>
                </a:solidFill>
                <a:latin typeface="Arial" panose="020B0604020202020204" pitchFamily="34" charset="0"/>
                <a:cs typeface="Arial" panose="020B0604020202020204" pitchFamily="34" charset="0"/>
              </a:rPr>
              <a:t>3)This involves understanding historical energy usage and identifying peak demand periods.</a:t>
            </a:r>
          </a:p>
          <a:p>
            <a:r>
              <a:rPr lang="en-US" sz="2800" dirty="0">
                <a:solidFill>
                  <a:schemeClr val="bg1"/>
                </a:solidFill>
                <a:latin typeface="Arial" panose="020B0604020202020204" pitchFamily="34" charset="0"/>
                <a:cs typeface="Arial" panose="020B0604020202020204" pitchFamily="34" charset="0"/>
              </a:rPr>
              <a:t>4)The identification and evaluation of potential risks and challenges, such as weather-related impacts and market fluctuations is </a:t>
            </a:r>
            <a:r>
              <a:rPr lang="en-US" sz="2800" dirty="0" err="1">
                <a:solidFill>
                  <a:schemeClr val="bg1"/>
                </a:solidFill>
                <a:latin typeface="Arial" panose="020B0604020202020204" pitchFamily="34" charset="0"/>
                <a:cs typeface="Arial" panose="020B0604020202020204" pitchFamily="34" charset="0"/>
              </a:rPr>
              <a:t>neccessary</a:t>
            </a:r>
            <a:endParaRPr lang="en-IN" sz="28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72351CD-0F38-311D-BA32-5663B941A056}"/>
              </a:ext>
            </a:extLst>
          </p:cNvPr>
          <p:cNvSpPr txBox="1"/>
          <p:nvPr/>
        </p:nvSpPr>
        <p:spPr>
          <a:xfrm>
            <a:off x="1007096" y="5587747"/>
            <a:ext cx="8496944" cy="1569660"/>
          </a:xfrm>
          <a:prstGeom prst="rect">
            <a:avLst/>
          </a:prstGeom>
          <a:noFill/>
        </p:spPr>
        <p:txBody>
          <a:bodyPr wrap="square" rtlCol="0">
            <a:spAutoFit/>
          </a:bodyPr>
          <a:lstStyle/>
          <a:p>
            <a:r>
              <a:rPr lang="en-IN" sz="9600" dirty="0" err="1">
                <a:solidFill>
                  <a:schemeClr val="bg1"/>
                </a:solidFill>
                <a:latin typeface="Poppins" pitchFamily="2" charset="77"/>
                <a:ea typeface="Helvetica World Bold" panose="020B0604020202020204" charset="-128"/>
                <a:cs typeface="Poppins" pitchFamily="2" charset="77"/>
              </a:rPr>
              <a:t>Scalibility</a:t>
            </a:r>
            <a:endParaRPr lang="en-IN" sz="9600" dirty="0">
              <a:solidFill>
                <a:schemeClr val="bg1"/>
              </a:solidFill>
              <a:latin typeface="Poppins" pitchFamily="2" charset="77"/>
              <a:ea typeface="Helvetica World Bold" panose="020B0604020202020204" charset="-128"/>
              <a:cs typeface="Poppins" pitchFamily="2" charset="77"/>
            </a:endParaRPr>
          </a:p>
        </p:txBody>
      </p:sp>
      <p:sp>
        <p:nvSpPr>
          <p:cNvPr id="7" name="TextBox 6">
            <a:extLst>
              <a:ext uri="{FF2B5EF4-FFF2-40B4-BE49-F238E27FC236}">
                <a16:creationId xmlns:a16="http://schemas.microsoft.com/office/drawing/2014/main" id="{921B1307-BD25-0EB5-DC23-93D49BFF0181}"/>
              </a:ext>
            </a:extLst>
          </p:cNvPr>
          <p:cNvSpPr txBox="1"/>
          <p:nvPr/>
        </p:nvSpPr>
        <p:spPr>
          <a:xfrm>
            <a:off x="1223120" y="7015708"/>
            <a:ext cx="15769752" cy="1815882"/>
          </a:xfrm>
          <a:prstGeom prst="rect">
            <a:avLst/>
          </a:prstGeom>
          <a:noFill/>
        </p:spPr>
        <p:txBody>
          <a:bodyPr wrap="square" rtlCol="0">
            <a:spAutoFit/>
          </a:bodyPr>
          <a:lstStyle/>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A scalable solar installation can adapt to changing energy needs as a business grows or expands. A solar-wind hybrid can help provide a smoother energy output in places that don't have consistent wind when the sun shines.</a:t>
            </a:r>
            <a:endParaRPr lang="en-IN"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3458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B175-7DFA-D5F1-E670-D818970EF399}"/>
              </a:ext>
            </a:extLst>
          </p:cNvPr>
          <p:cNvSpPr>
            <a:spLocks noGrp="1"/>
          </p:cNvSpPr>
          <p:nvPr>
            <p:ph type="title"/>
          </p:nvPr>
        </p:nvSpPr>
        <p:spPr/>
        <p:txBody>
          <a:bodyPr>
            <a:noAutofit/>
          </a:bodyPr>
          <a:lstStyle/>
          <a:p>
            <a:r>
              <a:rPr lang="en-IN" sz="9600" dirty="0">
                <a:solidFill>
                  <a:schemeClr val="bg1"/>
                </a:solidFill>
                <a:latin typeface="Helvetica World Bold" panose="020B0604020202020204" charset="-128"/>
                <a:ea typeface="Helvetica World Bold" panose="020B0604020202020204" charset="-128"/>
                <a:cs typeface="Helvetica World Bold" panose="020B0604020202020204" charset="-128"/>
              </a:rPr>
              <a:t>Impact</a:t>
            </a:r>
          </a:p>
        </p:txBody>
      </p:sp>
      <p:sp>
        <p:nvSpPr>
          <p:cNvPr id="3" name="Content Placeholder 2">
            <a:extLst>
              <a:ext uri="{FF2B5EF4-FFF2-40B4-BE49-F238E27FC236}">
                <a16:creationId xmlns:a16="http://schemas.microsoft.com/office/drawing/2014/main" id="{7E8355A9-E726-9574-1334-937CF5FF5101}"/>
              </a:ext>
            </a:extLst>
          </p:cNvPr>
          <p:cNvSpPr>
            <a:spLocks noGrp="1"/>
          </p:cNvSpPr>
          <p:nvPr>
            <p:ph idx="1"/>
          </p:nvPr>
        </p:nvSpPr>
        <p:spPr>
          <a:xfrm>
            <a:off x="457200" y="1600200"/>
            <a:ext cx="13079288" cy="2679204"/>
          </a:xfrm>
        </p:spPr>
        <p:txBody>
          <a:bodyPr>
            <a:normAutofit/>
          </a:bodyPr>
          <a:lstStyle/>
          <a:p>
            <a:r>
              <a:rPr lang="en-US" sz="2800" dirty="0">
                <a:solidFill>
                  <a:schemeClr val="bg1"/>
                </a:solidFill>
                <a:latin typeface="Arial" panose="020B0604020202020204" pitchFamily="34" charset="0"/>
                <a:cs typeface="Arial" panose="020B0604020202020204" pitchFamily="34" charset="0"/>
              </a:rPr>
              <a:t>Impact is that our model will help save renewable energy and as we use solar power the electricity cost will also reduce by </a:t>
            </a:r>
            <a:r>
              <a:rPr lang="en-US" sz="2800" dirty="0" err="1">
                <a:solidFill>
                  <a:schemeClr val="bg1"/>
                </a:solidFill>
                <a:latin typeface="Arial" panose="020B0604020202020204" pitchFamily="34" charset="0"/>
                <a:cs typeface="Arial" panose="020B0604020202020204" pitchFamily="34" charset="0"/>
              </a:rPr>
              <a:t>upto</a:t>
            </a:r>
            <a:r>
              <a:rPr lang="en-US" sz="2800" dirty="0">
                <a:solidFill>
                  <a:schemeClr val="bg1"/>
                </a:solidFill>
                <a:latin typeface="Arial" panose="020B0604020202020204" pitchFamily="34" charset="0"/>
                <a:cs typeface="Arial" panose="020B0604020202020204" pitchFamily="34" charset="0"/>
              </a:rPr>
              <a:t> 90%</a:t>
            </a:r>
          </a:p>
          <a:p>
            <a:r>
              <a:rPr lang="en-US" dirty="0">
                <a:solidFill>
                  <a:schemeClr val="bg1"/>
                </a:solidFill>
                <a:latin typeface="Arial" panose="020B0604020202020204" pitchFamily="34" charset="0"/>
                <a:cs typeface="Arial" panose="020B0604020202020204" pitchFamily="34" charset="0"/>
              </a:rPr>
              <a:t>Solar panels are non-polluting, which helps improve air quality</a:t>
            </a:r>
          </a:p>
          <a:p>
            <a:r>
              <a:rPr lang="en-US" sz="2800" dirty="0">
                <a:solidFill>
                  <a:schemeClr val="bg1"/>
                </a:solidFill>
                <a:latin typeface="Arial" panose="020B0604020202020204" pitchFamily="34" charset="0"/>
                <a:cs typeface="Arial" panose="020B0604020202020204" pitchFamily="34" charset="0"/>
              </a:rPr>
              <a:t>Solar energy can help promote energy independence, which can be especially beneficial for remote areas without access to other sources of electricity.</a:t>
            </a:r>
          </a:p>
          <a:p>
            <a:endParaRPr lang="en-US" sz="2800" dirty="0">
              <a:solidFill>
                <a:schemeClr val="bg1"/>
              </a:solidFill>
              <a:latin typeface="Arial" panose="020B0604020202020204" pitchFamily="34" charset="0"/>
              <a:cs typeface="Arial" panose="020B0604020202020204" pitchFamily="34" charset="0"/>
            </a:endParaRPr>
          </a:p>
          <a:p>
            <a:pPr marL="0" indent="0">
              <a:buNone/>
            </a:pPr>
            <a:endParaRPr lang="en-IN" sz="28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93D5027-3957-78C2-E917-9E0AF4857A89}"/>
              </a:ext>
            </a:extLst>
          </p:cNvPr>
          <p:cNvSpPr txBox="1"/>
          <p:nvPr/>
        </p:nvSpPr>
        <p:spPr>
          <a:xfrm>
            <a:off x="1007096" y="4279404"/>
            <a:ext cx="12097344" cy="1569660"/>
          </a:xfrm>
          <a:prstGeom prst="rect">
            <a:avLst/>
          </a:prstGeom>
          <a:noFill/>
        </p:spPr>
        <p:txBody>
          <a:bodyPr wrap="square" rtlCol="0">
            <a:spAutoFit/>
          </a:bodyPr>
          <a:lstStyle/>
          <a:p>
            <a:r>
              <a:rPr lang="en-IN" sz="9600" dirty="0">
                <a:solidFill>
                  <a:schemeClr val="bg1"/>
                </a:solidFill>
                <a:latin typeface="Helvetica World Bold" panose="020B0604020202020204" charset="-128"/>
                <a:ea typeface="Helvetica World Bold" panose="020B0604020202020204" charset="-128"/>
                <a:cs typeface="Helvetica World Bold" panose="020B0604020202020204" charset="-128"/>
              </a:rPr>
              <a:t>Technical Approach</a:t>
            </a:r>
          </a:p>
        </p:txBody>
      </p:sp>
      <p:sp>
        <p:nvSpPr>
          <p:cNvPr id="5" name="TextBox 4">
            <a:extLst>
              <a:ext uri="{FF2B5EF4-FFF2-40B4-BE49-F238E27FC236}">
                <a16:creationId xmlns:a16="http://schemas.microsoft.com/office/drawing/2014/main" id="{68749488-0455-1806-6D11-FE20F3A879A5}"/>
              </a:ext>
            </a:extLst>
          </p:cNvPr>
          <p:cNvSpPr txBox="1"/>
          <p:nvPr/>
        </p:nvSpPr>
        <p:spPr>
          <a:xfrm>
            <a:off x="624136" y="6251496"/>
            <a:ext cx="17039728" cy="2677656"/>
          </a:xfrm>
          <a:prstGeom prst="rect">
            <a:avLst/>
          </a:prstGeom>
          <a:noFill/>
        </p:spPr>
        <p:txBody>
          <a:bodyPr wrap="square" rtlCol="0">
            <a:spAutoFit/>
          </a:bodyPr>
          <a:lstStyle/>
          <a:p>
            <a:r>
              <a:rPr lang="en-IN" sz="2800" dirty="0">
                <a:solidFill>
                  <a:schemeClr val="bg1"/>
                </a:solidFill>
                <a:latin typeface="Arial" panose="020B0604020202020204" pitchFamily="34" charset="0"/>
                <a:cs typeface="Arial" panose="020B0604020202020204" pitchFamily="34" charset="0"/>
              </a:rPr>
              <a:t>In the technical approach we will be using a machine learning model which will detect the are of the roof with the help of </a:t>
            </a:r>
            <a:r>
              <a:rPr lang="en-IN" sz="2800" dirty="0" err="1">
                <a:solidFill>
                  <a:schemeClr val="bg1"/>
                </a:solidFill>
                <a:latin typeface="Arial" panose="020B0604020202020204" pitchFamily="34" charset="0"/>
                <a:cs typeface="Arial" panose="020B0604020202020204" pitchFamily="34" charset="0"/>
              </a:rPr>
              <a:t>stelite</a:t>
            </a:r>
            <a:r>
              <a:rPr lang="en-IN" sz="2800" dirty="0">
                <a:solidFill>
                  <a:schemeClr val="bg1"/>
                </a:solidFill>
                <a:latin typeface="Arial" panose="020B0604020202020204" pitchFamily="34" charset="0"/>
                <a:cs typeface="Arial" panose="020B0604020202020204" pitchFamily="34" charset="0"/>
              </a:rPr>
              <a:t> image of google maps , we will make a thermal map which will tell us that at which location how much heat is generated and how many solar panels can be fitted in the specific area and it will also tell about the energy generated .The tools which we will use for this project are </a:t>
            </a:r>
            <a:r>
              <a:rPr lang="en-GB" sz="2800" dirty="0">
                <a:solidFill>
                  <a:schemeClr val="bg1"/>
                </a:solidFill>
                <a:latin typeface="Arial" panose="020B0604020202020204" pitchFamily="34" charset="0"/>
                <a:ea typeface="Poppins"/>
                <a:cs typeface="Arial" panose="020B0604020202020204" pitchFamily="34" charset="0"/>
                <a:sym typeface="Poppins"/>
              </a:rPr>
              <a:t>Python, HTML, </a:t>
            </a:r>
            <a:r>
              <a:rPr lang="en-GB" sz="2800" dirty="0" err="1">
                <a:solidFill>
                  <a:schemeClr val="bg1"/>
                </a:solidFill>
                <a:latin typeface="Arial" panose="020B0604020202020204" pitchFamily="34" charset="0"/>
                <a:ea typeface="Poppins"/>
                <a:cs typeface="Arial" panose="020B0604020202020204" pitchFamily="34" charset="0"/>
                <a:sym typeface="Poppins"/>
              </a:rPr>
              <a:t>Javascript</a:t>
            </a:r>
            <a:r>
              <a:rPr lang="en-GB" sz="2800" dirty="0">
                <a:solidFill>
                  <a:schemeClr val="bg1"/>
                </a:solidFill>
                <a:latin typeface="Arial" panose="020B0604020202020204" pitchFamily="34" charset="0"/>
                <a:ea typeface="Poppins"/>
                <a:cs typeface="Arial" panose="020B0604020202020204" pitchFamily="34" charset="0"/>
                <a:sym typeface="Poppins"/>
              </a:rPr>
              <a:t>, CSS, </a:t>
            </a:r>
            <a:r>
              <a:rPr lang="en-IN" sz="2800" b="0" i="0" u="none" strike="noStrike" dirty="0">
                <a:solidFill>
                  <a:srgbClr val="FFFFFF"/>
                </a:solidFill>
                <a:effectLst/>
                <a:latin typeface="Arial" panose="020B0604020202020204" pitchFamily="34" charset="0"/>
                <a:cs typeface="Arial" panose="020B0604020202020204" pitchFamily="34" charset="0"/>
              </a:rPr>
              <a:t>PostgreSQL, </a:t>
            </a:r>
            <a:r>
              <a:rPr lang="en-IN" sz="2800" b="0" i="0" u="none" strike="noStrike" dirty="0" err="1">
                <a:solidFill>
                  <a:srgbClr val="FFFFFF"/>
                </a:solidFill>
                <a:effectLst/>
                <a:latin typeface="Arial" panose="020B0604020202020204" pitchFamily="34" charset="0"/>
                <a:cs typeface="Arial" panose="020B0604020202020204" pitchFamily="34" charset="0"/>
              </a:rPr>
              <a:t>Leafletjs</a:t>
            </a:r>
            <a:r>
              <a:rPr lang="en-IN" sz="2800" b="0" i="0" u="none" strike="noStrike" dirty="0">
                <a:solidFill>
                  <a:srgbClr val="FFFFFF"/>
                </a:solidFill>
                <a:effectLst/>
                <a:latin typeface="Arial" panose="020B0604020202020204" pitchFamily="34" charset="0"/>
                <a:cs typeface="Arial" panose="020B0604020202020204" pitchFamily="34" charset="0"/>
              </a:rPr>
              <a:t> and machine learning</a:t>
            </a:r>
            <a:endParaRPr lang="en-GB" sz="2800" dirty="0">
              <a:solidFill>
                <a:schemeClr val="bg1"/>
              </a:solidFill>
              <a:latin typeface="Arial" panose="020B0604020202020204" pitchFamily="34" charset="0"/>
              <a:ea typeface="Poppins"/>
              <a:cs typeface="Arial" panose="020B0604020202020204" pitchFamily="34" charset="0"/>
              <a:sym typeface="Poppins"/>
            </a:endParaRPr>
          </a:p>
          <a:p>
            <a:endParaRPr lang="en-IN" sz="2800" dirty="0">
              <a:solidFill>
                <a:schemeClr val="bg1"/>
              </a:solidFill>
            </a:endParaRPr>
          </a:p>
        </p:txBody>
      </p:sp>
    </p:spTree>
    <p:extLst>
      <p:ext uri="{BB962C8B-B14F-4D97-AF65-F5344CB8AC3E}">
        <p14:creationId xmlns:p14="http://schemas.microsoft.com/office/powerpoint/2010/main" val="4089571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B05C-A4F6-2DBA-0215-3D7E35430A59}"/>
              </a:ext>
            </a:extLst>
          </p:cNvPr>
          <p:cNvSpPr>
            <a:spLocks noGrp="1"/>
          </p:cNvSpPr>
          <p:nvPr>
            <p:ph type="title"/>
          </p:nvPr>
        </p:nvSpPr>
        <p:spPr>
          <a:xfrm>
            <a:off x="-1369168" y="255362"/>
            <a:ext cx="13007280" cy="1143000"/>
          </a:xfrm>
        </p:spPr>
        <p:txBody>
          <a:bodyPr>
            <a:noAutofit/>
          </a:bodyPr>
          <a:lstStyle/>
          <a:p>
            <a:r>
              <a:rPr lang="en-IN" sz="9600" dirty="0">
                <a:solidFill>
                  <a:schemeClr val="bg1"/>
                </a:solidFill>
                <a:latin typeface="Helvetica World Bold" panose="020B0604020202020204" charset="-128"/>
                <a:ea typeface="Helvetica World Bold" panose="020B0604020202020204" charset="-128"/>
                <a:cs typeface="Helvetica World Bold" panose="020B0604020202020204" charset="-128"/>
              </a:rPr>
              <a:t>Target Audience</a:t>
            </a:r>
          </a:p>
        </p:txBody>
      </p:sp>
      <p:sp>
        <p:nvSpPr>
          <p:cNvPr id="3" name="Content Placeholder 2">
            <a:extLst>
              <a:ext uri="{FF2B5EF4-FFF2-40B4-BE49-F238E27FC236}">
                <a16:creationId xmlns:a16="http://schemas.microsoft.com/office/drawing/2014/main" id="{D2855675-7BA8-309D-8BDA-769DC7578F2B}"/>
              </a:ext>
            </a:extLst>
          </p:cNvPr>
          <p:cNvSpPr>
            <a:spLocks noGrp="1"/>
          </p:cNvSpPr>
          <p:nvPr>
            <p:ph idx="1"/>
          </p:nvPr>
        </p:nvSpPr>
        <p:spPr>
          <a:xfrm>
            <a:off x="457200" y="1715305"/>
            <a:ext cx="15095512" cy="2895228"/>
          </a:xfrm>
        </p:spPr>
        <p:txBody>
          <a:bodyPr>
            <a:normAutofit/>
          </a:bodyPr>
          <a:lstStyle/>
          <a:p>
            <a:r>
              <a:rPr lang="en-US" dirty="0">
                <a:solidFill>
                  <a:schemeClr val="bg1"/>
                </a:solidFill>
                <a:latin typeface="Arial" panose="020B0604020202020204" pitchFamily="34" charset="0"/>
                <a:cs typeface="Arial" panose="020B0604020202020204" pitchFamily="34" charset="0"/>
              </a:rPr>
              <a:t>Target audience are the societies and companies which need to reduce their electricity costs.</a:t>
            </a:r>
          </a:p>
          <a:p>
            <a:r>
              <a:rPr lang="en-US" dirty="0">
                <a:solidFill>
                  <a:schemeClr val="bg1"/>
                </a:solidFill>
                <a:latin typeface="Arial" panose="020B0604020202020204" pitchFamily="34" charset="0"/>
                <a:cs typeface="Arial" panose="020B0604020202020204" pitchFamily="34" charset="0"/>
              </a:rPr>
              <a:t>Large offices should start using solar panel so that  electricity consumption is less which is beneficial for nature and for every individual</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1076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473713" y="6940679"/>
            <a:ext cx="627613" cy="627613"/>
          </a:xfrm>
          <a:custGeom>
            <a:avLst/>
            <a:gdLst/>
            <a:ahLst/>
            <a:cxnLst/>
            <a:rect l="l" t="t" r="r" b="b"/>
            <a:pathLst>
              <a:path w="627613" h="627613">
                <a:moveTo>
                  <a:pt x="0" y="0"/>
                </a:moveTo>
                <a:lnTo>
                  <a:pt x="627614" y="0"/>
                </a:lnTo>
                <a:lnTo>
                  <a:pt x="627614" y="627613"/>
                </a:lnTo>
                <a:lnTo>
                  <a:pt x="0" y="627613"/>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300187" y="2967585"/>
            <a:ext cx="433480" cy="433480"/>
          </a:xfrm>
          <a:custGeom>
            <a:avLst/>
            <a:gdLst/>
            <a:ahLst/>
            <a:cxnLst/>
            <a:rect l="l" t="t" r="r" b="b"/>
            <a:pathLst>
              <a:path w="433480" h="433480">
                <a:moveTo>
                  <a:pt x="0" y="0"/>
                </a:moveTo>
                <a:lnTo>
                  <a:pt x="433480" y="0"/>
                </a:lnTo>
                <a:lnTo>
                  <a:pt x="433480" y="433480"/>
                </a:lnTo>
                <a:lnTo>
                  <a:pt x="0" y="43348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7342010" y="7198473"/>
            <a:ext cx="350770" cy="350770"/>
          </a:xfrm>
          <a:custGeom>
            <a:avLst/>
            <a:gdLst/>
            <a:ahLst/>
            <a:cxnLst/>
            <a:rect l="l" t="t" r="r" b="b"/>
            <a:pathLst>
              <a:path w="350770" h="350770">
                <a:moveTo>
                  <a:pt x="0" y="0"/>
                </a:moveTo>
                <a:lnTo>
                  <a:pt x="350770" y="0"/>
                </a:lnTo>
                <a:lnTo>
                  <a:pt x="350770" y="350769"/>
                </a:lnTo>
                <a:lnTo>
                  <a:pt x="0" y="350769"/>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524821" y="4572000"/>
            <a:ext cx="350770" cy="350770"/>
          </a:xfrm>
          <a:custGeom>
            <a:avLst/>
            <a:gdLst/>
            <a:ahLst/>
            <a:cxnLst/>
            <a:rect l="l" t="t" r="r" b="b"/>
            <a:pathLst>
              <a:path w="350770" h="350770">
                <a:moveTo>
                  <a:pt x="0" y="0"/>
                </a:moveTo>
                <a:lnTo>
                  <a:pt x="350769" y="0"/>
                </a:lnTo>
                <a:lnTo>
                  <a:pt x="350769" y="350770"/>
                </a:lnTo>
                <a:lnTo>
                  <a:pt x="0" y="35077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10358347" y="-5060231"/>
            <a:ext cx="9831159" cy="9831159"/>
            <a:chOff x="0" y="0"/>
            <a:chExt cx="13108212" cy="13108212"/>
          </a:xfrm>
        </p:grpSpPr>
        <p:sp>
          <p:nvSpPr>
            <p:cNvPr id="8" name="Freeform 8"/>
            <p:cNvSpPr/>
            <p:nvPr/>
          </p:nvSpPr>
          <p:spPr>
            <a:xfrm>
              <a:off x="0" y="0"/>
              <a:ext cx="13108212" cy="13108212"/>
            </a:xfrm>
            <a:custGeom>
              <a:avLst/>
              <a:gdLst/>
              <a:ahLst/>
              <a:cxnLst/>
              <a:rect l="l" t="t" r="r" b="b"/>
              <a:pathLst>
                <a:path w="13108212" h="13108212">
                  <a:moveTo>
                    <a:pt x="0" y="0"/>
                  </a:moveTo>
                  <a:lnTo>
                    <a:pt x="13108212" y="0"/>
                  </a:lnTo>
                  <a:lnTo>
                    <a:pt x="13108212" y="13108212"/>
                  </a:lnTo>
                  <a:lnTo>
                    <a:pt x="0" y="131082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9" name="Freeform 9"/>
            <p:cNvSpPr/>
            <p:nvPr/>
          </p:nvSpPr>
          <p:spPr>
            <a:xfrm>
              <a:off x="2209073" y="72504"/>
              <a:ext cx="10421453" cy="10460681"/>
            </a:xfrm>
            <a:custGeom>
              <a:avLst/>
              <a:gdLst/>
              <a:ahLst/>
              <a:cxnLst/>
              <a:rect l="l" t="t" r="r" b="b"/>
              <a:pathLst>
                <a:path w="10421453" h="10460681">
                  <a:moveTo>
                    <a:pt x="0" y="0"/>
                  </a:moveTo>
                  <a:lnTo>
                    <a:pt x="10421453" y="0"/>
                  </a:lnTo>
                  <a:lnTo>
                    <a:pt x="10421453" y="10460681"/>
                  </a:lnTo>
                  <a:lnTo>
                    <a:pt x="0" y="104606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11" name="TextBox 11"/>
          <p:cNvSpPr txBox="1"/>
          <p:nvPr/>
        </p:nvSpPr>
        <p:spPr>
          <a:xfrm>
            <a:off x="381000" y="1034549"/>
            <a:ext cx="10631172" cy="1211550"/>
          </a:xfrm>
          <a:prstGeom prst="rect">
            <a:avLst/>
          </a:prstGeom>
        </p:spPr>
        <p:txBody>
          <a:bodyPr lIns="0" tIns="0" rIns="0" bIns="0" rtlCol="0" anchor="t">
            <a:spAutoFit/>
          </a:bodyPr>
          <a:lstStyle/>
          <a:p>
            <a:pPr algn="l">
              <a:lnSpc>
                <a:spcPts val="9389"/>
              </a:lnSpc>
            </a:pPr>
            <a:r>
              <a:rPr lang="en-US" sz="11046" spc="-552" dirty="0">
                <a:solidFill>
                  <a:srgbClr val="EDEDED"/>
                </a:solidFill>
                <a:latin typeface="Helvetica World Bold"/>
                <a:ea typeface="Helvetica World Bold"/>
                <a:cs typeface="Helvetica World Bold"/>
                <a:sym typeface="Helvetica World Bold"/>
              </a:rPr>
              <a:t>Team Cyphers</a:t>
            </a:r>
          </a:p>
        </p:txBody>
      </p:sp>
      <p:sp>
        <p:nvSpPr>
          <p:cNvPr id="12" name="TextBox 12"/>
          <p:cNvSpPr txBox="1"/>
          <p:nvPr/>
        </p:nvSpPr>
        <p:spPr>
          <a:xfrm>
            <a:off x="524821" y="3528992"/>
            <a:ext cx="16473580" cy="4052328"/>
          </a:xfrm>
          <a:prstGeom prst="rect">
            <a:avLst/>
          </a:prstGeom>
        </p:spPr>
        <p:txBody>
          <a:bodyPr wrap="square" lIns="0" tIns="0" rIns="0" bIns="0" rtlCol="0" anchor="t">
            <a:spAutoFit/>
          </a:bodyPr>
          <a:lstStyle/>
          <a:p>
            <a:pPr algn="l">
              <a:lnSpc>
                <a:spcPct val="150000"/>
              </a:lnSpc>
            </a:pPr>
            <a:r>
              <a:rPr lang="en-US" sz="3600" b="1" spc="-32" dirty="0">
                <a:solidFill>
                  <a:srgbClr val="EDEDED"/>
                </a:solidFill>
                <a:latin typeface="Helvetica" pitchFamily="2" charset="0"/>
                <a:ea typeface="TT Interphases"/>
                <a:cs typeface="TT Interphases"/>
                <a:sym typeface="TT Interphases"/>
              </a:rPr>
              <a:t>Team Leader : Aditya Pratap Singh</a:t>
            </a:r>
          </a:p>
          <a:p>
            <a:pPr algn="l">
              <a:lnSpc>
                <a:spcPct val="150000"/>
              </a:lnSpc>
            </a:pPr>
            <a:r>
              <a:rPr lang="en-US" sz="3600" b="1" spc="-32" dirty="0">
                <a:solidFill>
                  <a:srgbClr val="EDEDED"/>
                </a:solidFill>
                <a:latin typeface="Helvetica" pitchFamily="2" charset="0"/>
                <a:ea typeface="TT Interphases"/>
                <a:cs typeface="TT Interphases"/>
                <a:sym typeface="TT Interphases"/>
              </a:rPr>
              <a:t>Team Member 1 : Srijan Sarkar</a:t>
            </a:r>
          </a:p>
          <a:p>
            <a:pPr algn="l">
              <a:lnSpc>
                <a:spcPct val="150000"/>
              </a:lnSpc>
            </a:pPr>
            <a:r>
              <a:rPr lang="en-US" sz="3600" b="1" spc="-32" dirty="0">
                <a:solidFill>
                  <a:srgbClr val="EDEDED"/>
                </a:solidFill>
                <a:latin typeface="Helvetica" pitchFamily="2" charset="0"/>
                <a:ea typeface="TT Interphases"/>
                <a:cs typeface="TT Interphases"/>
                <a:sym typeface="TT Interphases"/>
              </a:rPr>
              <a:t>Team Member 2 : Nilesh Kanti</a:t>
            </a:r>
          </a:p>
          <a:p>
            <a:pPr algn="l">
              <a:lnSpc>
                <a:spcPct val="150000"/>
              </a:lnSpc>
            </a:pPr>
            <a:r>
              <a:rPr lang="en-US" sz="3600" b="1" spc="-32" dirty="0">
                <a:solidFill>
                  <a:srgbClr val="EDEDED"/>
                </a:solidFill>
                <a:latin typeface="Helvetica" pitchFamily="2" charset="0"/>
                <a:ea typeface="TT Interphases"/>
                <a:cs typeface="TT Interphases"/>
                <a:sym typeface="TT Interphases"/>
              </a:rPr>
              <a:t>Team Member 3 : </a:t>
            </a:r>
            <a:r>
              <a:rPr lang="en-US" sz="3600" b="1" spc="-32" dirty="0" err="1">
                <a:solidFill>
                  <a:srgbClr val="EDEDED"/>
                </a:solidFill>
                <a:latin typeface="Helvetica" pitchFamily="2" charset="0"/>
                <a:ea typeface="TT Interphases"/>
                <a:cs typeface="TT Interphases"/>
                <a:sym typeface="TT Interphases"/>
              </a:rPr>
              <a:t>Shantam</a:t>
            </a:r>
            <a:r>
              <a:rPr lang="en-US" sz="3600" b="1" spc="-32" dirty="0">
                <a:solidFill>
                  <a:srgbClr val="EDEDED"/>
                </a:solidFill>
                <a:latin typeface="Helvetica" pitchFamily="2" charset="0"/>
                <a:ea typeface="TT Interphases"/>
                <a:cs typeface="TT Interphases"/>
                <a:sym typeface="TT Interphases"/>
              </a:rPr>
              <a:t> Ranjan</a:t>
            </a:r>
          </a:p>
          <a:p>
            <a:pPr algn="l">
              <a:lnSpc>
                <a:spcPct val="150000"/>
              </a:lnSpc>
            </a:pPr>
            <a:r>
              <a:rPr lang="en-US" sz="3600" b="1" spc="-32" dirty="0">
                <a:solidFill>
                  <a:srgbClr val="EDEDED"/>
                </a:solidFill>
                <a:latin typeface="Helvetica" pitchFamily="2" charset="0"/>
                <a:ea typeface="TT Interphases"/>
                <a:cs typeface="TT Interphases"/>
                <a:sym typeface="TT Interphases"/>
              </a:rPr>
              <a:t>Team Member 4 : </a:t>
            </a:r>
            <a:r>
              <a:rPr lang="en-US" sz="3600" b="1" spc="-32" dirty="0" err="1">
                <a:solidFill>
                  <a:srgbClr val="EDEDED"/>
                </a:solidFill>
                <a:latin typeface="Helvetica" pitchFamily="2" charset="0"/>
                <a:ea typeface="TT Interphases"/>
                <a:cs typeface="TT Interphases"/>
                <a:sym typeface="TT Interphases"/>
              </a:rPr>
              <a:t>Rishit</a:t>
            </a:r>
            <a:r>
              <a:rPr lang="en-US" sz="3600" b="1" spc="-32" dirty="0">
                <a:solidFill>
                  <a:srgbClr val="EDEDED"/>
                </a:solidFill>
                <a:latin typeface="Helvetica" pitchFamily="2" charset="0"/>
                <a:ea typeface="TT Interphases"/>
                <a:cs typeface="TT Interphases"/>
                <a:sym typeface="TT Interphases"/>
              </a:rPr>
              <a:t> Vats </a:t>
            </a:r>
          </a:p>
        </p:txBody>
      </p:sp>
      <p:sp>
        <p:nvSpPr>
          <p:cNvPr id="13" name="TextBox 13"/>
          <p:cNvSpPr txBox="1"/>
          <p:nvPr/>
        </p:nvSpPr>
        <p:spPr>
          <a:xfrm>
            <a:off x="875591" y="2352245"/>
            <a:ext cx="7660682" cy="423514"/>
          </a:xfrm>
          <a:prstGeom prst="rect">
            <a:avLst/>
          </a:prstGeom>
        </p:spPr>
        <p:txBody>
          <a:bodyPr lIns="0" tIns="0" rIns="0" bIns="0" rtlCol="0" anchor="t">
            <a:spAutoFit/>
          </a:bodyPr>
          <a:lstStyle/>
          <a:p>
            <a:pPr marL="0" lvl="0" indent="0" algn="l">
              <a:lnSpc>
                <a:spcPts val="3299"/>
              </a:lnSpc>
            </a:pPr>
            <a:endParaRPr lang="en-US" sz="2999" spc="-149" dirty="0">
              <a:solidFill>
                <a:srgbClr val="A373F1"/>
              </a:solidFill>
              <a:latin typeface="Helvetica World Bold"/>
              <a:ea typeface="Helvetica World Bold"/>
              <a:cs typeface="Helvetica World Bold"/>
              <a:sym typeface="Helvetica World Bold"/>
            </a:endParaRPr>
          </a:p>
        </p:txBody>
      </p:sp>
    </p:spTree>
    <p:extLst>
      <p:ext uri="{BB962C8B-B14F-4D97-AF65-F5344CB8AC3E}">
        <p14:creationId xmlns:p14="http://schemas.microsoft.com/office/powerpoint/2010/main" val="207912938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473713" y="6940679"/>
            <a:ext cx="627613" cy="627613"/>
          </a:xfrm>
          <a:custGeom>
            <a:avLst/>
            <a:gdLst/>
            <a:ahLst/>
            <a:cxnLst/>
            <a:rect l="l" t="t" r="r" b="b"/>
            <a:pathLst>
              <a:path w="627613" h="627613">
                <a:moveTo>
                  <a:pt x="0" y="0"/>
                </a:moveTo>
                <a:lnTo>
                  <a:pt x="627614" y="0"/>
                </a:lnTo>
                <a:lnTo>
                  <a:pt x="627614" y="627613"/>
                </a:lnTo>
                <a:lnTo>
                  <a:pt x="0" y="627613"/>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300187" y="2967585"/>
            <a:ext cx="433480" cy="433480"/>
          </a:xfrm>
          <a:custGeom>
            <a:avLst/>
            <a:gdLst/>
            <a:ahLst/>
            <a:cxnLst/>
            <a:rect l="l" t="t" r="r" b="b"/>
            <a:pathLst>
              <a:path w="433480" h="433480">
                <a:moveTo>
                  <a:pt x="0" y="0"/>
                </a:moveTo>
                <a:lnTo>
                  <a:pt x="433480" y="0"/>
                </a:lnTo>
                <a:lnTo>
                  <a:pt x="433480" y="433480"/>
                </a:lnTo>
                <a:lnTo>
                  <a:pt x="0" y="43348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7342010" y="7198473"/>
            <a:ext cx="350770" cy="350770"/>
          </a:xfrm>
          <a:custGeom>
            <a:avLst/>
            <a:gdLst/>
            <a:ahLst/>
            <a:cxnLst/>
            <a:rect l="l" t="t" r="r" b="b"/>
            <a:pathLst>
              <a:path w="350770" h="350770">
                <a:moveTo>
                  <a:pt x="0" y="0"/>
                </a:moveTo>
                <a:lnTo>
                  <a:pt x="350770" y="0"/>
                </a:lnTo>
                <a:lnTo>
                  <a:pt x="350770" y="350769"/>
                </a:lnTo>
                <a:lnTo>
                  <a:pt x="0" y="350769"/>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524821" y="4572000"/>
            <a:ext cx="350770" cy="350770"/>
          </a:xfrm>
          <a:custGeom>
            <a:avLst/>
            <a:gdLst/>
            <a:ahLst/>
            <a:cxnLst/>
            <a:rect l="l" t="t" r="r" b="b"/>
            <a:pathLst>
              <a:path w="350770" h="350770">
                <a:moveTo>
                  <a:pt x="0" y="0"/>
                </a:moveTo>
                <a:lnTo>
                  <a:pt x="350769" y="0"/>
                </a:lnTo>
                <a:lnTo>
                  <a:pt x="350769" y="350770"/>
                </a:lnTo>
                <a:lnTo>
                  <a:pt x="0" y="35077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10358347" y="-5060231"/>
            <a:ext cx="9831159" cy="9831159"/>
            <a:chOff x="0" y="0"/>
            <a:chExt cx="13108212" cy="13108212"/>
          </a:xfrm>
        </p:grpSpPr>
        <p:sp>
          <p:nvSpPr>
            <p:cNvPr id="8" name="Freeform 8"/>
            <p:cNvSpPr/>
            <p:nvPr/>
          </p:nvSpPr>
          <p:spPr>
            <a:xfrm>
              <a:off x="0" y="0"/>
              <a:ext cx="13108212" cy="13108212"/>
            </a:xfrm>
            <a:custGeom>
              <a:avLst/>
              <a:gdLst/>
              <a:ahLst/>
              <a:cxnLst/>
              <a:rect l="l" t="t" r="r" b="b"/>
              <a:pathLst>
                <a:path w="13108212" h="13108212">
                  <a:moveTo>
                    <a:pt x="0" y="0"/>
                  </a:moveTo>
                  <a:lnTo>
                    <a:pt x="13108212" y="0"/>
                  </a:lnTo>
                  <a:lnTo>
                    <a:pt x="13108212" y="13108212"/>
                  </a:lnTo>
                  <a:lnTo>
                    <a:pt x="0" y="131082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9" name="Freeform 9"/>
            <p:cNvSpPr/>
            <p:nvPr/>
          </p:nvSpPr>
          <p:spPr>
            <a:xfrm>
              <a:off x="2209073" y="72504"/>
              <a:ext cx="10421453" cy="10460681"/>
            </a:xfrm>
            <a:custGeom>
              <a:avLst/>
              <a:gdLst/>
              <a:ahLst/>
              <a:cxnLst/>
              <a:rect l="l" t="t" r="r" b="b"/>
              <a:pathLst>
                <a:path w="10421453" h="10460681">
                  <a:moveTo>
                    <a:pt x="0" y="0"/>
                  </a:moveTo>
                  <a:lnTo>
                    <a:pt x="10421453" y="0"/>
                  </a:lnTo>
                  <a:lnTo>
                    <a:pt x="10421453" y="10460681"/>
                  </a:lnTo>
                  <a:lnTo>
                    <a:pt x="0" y="104606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11" name="TextBox 11"/>
          <p:cNvSpPr txBox="1"/>
          <p:nvPr/>
        </p:nvSpPr>
        <p:spPr>
          <a:xfrm>
            <a:off x="1219200" y="1057275"/>
            <a:ext cx="10631172" cy="1294970"/>
          </a:xfrm>
          <a:prstGeom prst="rect">
            <a:avLst/>
          </a:prstGeom>
        </p:spPr>
        <p:txBody>
          <a:bodyPr lIns="0" tIns="0" rIns="0" bIns="0" rtlCol="0" anchor="t">
            <a:spAutoFit/>
          </a:bodyPr>
          <a:lstStyle/>
          <a:p>
            <a:pPr algn="l">
              <a:lnSpc>
                <a:spcPts val="9389"/>
              </a:lnSpc>
            </a:pPr>
            <a:r>
              <a:rPr lang="en-US" sz="11046" spc="-552" dirty="0">
                <a:solidFill>
                  <a:srgbClr val="EDEDED"/>
                </a:solidFill>
                <a:latin typeface="Helvetica World Bold"/>
                <a:ea typeface="Helvetica World Bold"/>
                <a:cs typeface="Helvetica World Bold"/>
                <a:sym typeface="Helvetica World Bold"/>
              </a:rPr>
              <a:t>Introduction :</a:t>
            </a:r>
          </a:p>
        </p:txBody>
      </p:sp>
      <p:sp>
        <p:nvSpPr>
          <p:cNvPr id="12" name="TextBox 12"/>
          <p:cNvSpPr txBox="1"/>
          <p:nvPr/>
        </p:nvSpPr>
        <p:spPr>
          <a:xfrm>
            <a:off x="497112" y="2927989"/>
            <a:ext cx="16473580" cy="5108193"/>
          </a:xfrm>
          <a:prstGeom prst="rect">
            <a:avLst/>
          </a:prstGeom>
        </p:spPr>
        <p:txBody>
          <a:bodyPr wrap="square" lIns="0" tIns="0" rIns="0" bIns="0" rtlCol="0" anchor="t">
            <a:spAutoFit/>
          </a:bodyPr>
          <a:lstStyle/>
          <a:p>
            <a:pPr algn="l">
              <a:lnSpc>
                <a:spcPct val="150000"/>
              </a:lnSpc>
            </a:pPr>
            <a:r>
              <a:rPr lang="en-US" sz="2800" b="1" spc="-32" dirty="0">
                <a:solidFill>
                  <a:srgbClr val="EDEDED"/>
                </a:solidFill>
                <a:latin typeface="Helvetica" pitchFamily="2" charset="0"/>
                <a:ea typeface="TT Interphases Bold"/>
                <a:cs typeface="TT Interphases Bold"/>
                <a:sym typeface="TT Interphases Bold"/>
              </a:rPr>
              <a:t>Many people are unaware of how much solar energy their rooftops can generate and the potential savings from solar panels. To address this, we propose a web platform that uses machine learning to calculate solar energy potential. Users can upload satellite images of their rooftops, and our platform will use Convolutional Neural Networks (CNN) to identify building footprints and calculate areas using </a:t>
            </a:r>
            <a:r>
              <a:rPr lang="en-US" sz="2800" b="1" spc="-32" dirty="0" err="1">
                <a:solidFill>
                  <a:srgbClr val="EDEDED"/>
                </a:solidFill>
                <a:latin typeface="Helvetica" pitchFamily="2" charset="0"/>
                <a:ea typeface="TT Interphases Bold"/>
                <a:cs typeface="TT Interphases Bold"/>
                <a:sym typeface="TT Interphases Bold"/>
              </a:rPr>
              <a:t>GeoPandas</a:t>
            </a:r>
            <a:r>
              <a:rPr lang="en-US" sz="2800" b="1" spc="-32" dirty="0">
                <a:solidFill>
                  <a:srgbClr val="EDEDED"/>
                </a:solidFill>
                <a:latin typeface="Helvetica" pitchFamily="2" charset="0"/>
                <a:ea typeface="TT Interphases Bold"/>
                <a:cs typeface="TT Interphases Bold"/>
                <a:sym typeface="TT Interphases Bold"/>
              </a:rPr>
              <a:t> and </a:t>
            </a:r>
            <a:r>
              <a:rPr lang="en-US" sz="2800" b="1" spc="-32" dirty="0" err="1">
                <a:solidFill>
                  <a:srgbClr val="EDEDED"/>
                </a:solidFill>
                <a:latin typeface="Helvetica" pitchFamily="2" charset="0"/>
                <a:ea typeface="TT Interphases Bold"/>
                <a:cs typeface="TT Interphases Bold"/>
                <a:sym typeface="TT Interphases Bold"/>
              </a:rPr>
              <a:t>Rasterio</a:t>
            </a:r>
            <a:r>
              <a:rPr lang="en-US" sz="2800" b="1" spc="-32" dirty="0">
                <a:solidFill>
                  <a:srgbClr val="EDEDED"/>
                </a:solidFill>
                <a:latin typeface="Helvetica" pitchFamily="2" charset="0"/>
                <a:ea typeface="TT Interphases Bold"/>
                <a:cs typeface="TT Interphases Bold"/>
                <a:sym typeface="TT Interphases Bold"/>
              </a:rPr>
              <a:t>. By incorporating solar irradiance data, we can estimate potential energy generation and provide a financial analysis of the savings from solar panel installations. Hosted on cloud platforms like AWS, Microsoft Azure, or Google Cloud, our solution helps users understand their solar potential and encourages sustainable energy practices.</a:t>
            </a:r>
            <a:endParaRPr lang="en-US" sz="2800" b="1" spc="-32" dirty="0">
              <a:solidFill>
                <a:srgbClr val="EDEDED"/>
              </a:solidFill>
              <a:latin typeface="Helvetica" pitchFamily="2" charset="0"/>
              <a:ea typeface="TT Interphases"/>
              <a:cs typeface="TT Interphases"/>
              <a:sym typeface="TT Interphases"/>
            </a:endParaRPr>
          </a:p>
        </p:txBody>
      </p:sp>
      <p:sp>
        <p:nvSpPr>
          <p:cNvPr id="13" name="TextBox 13"/>
          <p:cNvSpPr txBox="1"/>
          <p:nvPr/>
        </p:nvSpPr>
        <p:spPr>
          <a:xfrm>
            <a:off x="875591" y="2352245"/>
            <a:ext cx="7660682" cy="423514"/>
          </a:xfrm>
          <a:prstGeom prst="rect">
            <a:avLst/>
          </a:prstGeom>
        </p:spPr>
        <p:txBody>
          <a:bodyPr lIns="0" tIns="0" rIns="0" bIns="0" rtlCol="0" anchor="t">
            <a:spAutoFit/>
          </a:bodyPr>
          <a:lstStyle/>
          <a:p>
            <a:pPr marL="0" lvl="0" indent="0" algn="l">
              <a:lnSpc>
                <a:spcPts val="3299"/>
              </a:lnSpc>
            </a:pPr>
            <a:endParaRPr lang="en-US" sz="2999" spc="-149" dirty="0">
              <a:solidFill>
                <a:srgbClr val="A373F1"/>
              </a:solidFill>
              <a:latin typeface="Helvetica World Bold"/>
              <a:ea typeface="Helvetica World Bold"/>
              <a:cs typeface="Helvetica World Bold"/>
              <a:sym typeface="Helvetica World Bold"/>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sp>
        <p:nvSpPr>
          <p:cNvPr id="3" name="Freeform 3"/>
          <p:cNvSpPr/>
          <p:nvPr/>
        </p:nvSpPr>
        <p:spPr>
          <a:xfrm>
            <a:off x="3473713" y="6940679"/>
            <a:ext cx="627613" cy="627613"/>
          </a:xfrm>
          <a:custGeom>
            <a:avLst/>
            <a:gdLst/>
            <a:ahLst/>
            <a:cxnLst/>
            <a:rect l="l" t="t" r="r" b="b"/>
            <a:pathLst>
              <a:path w="627613" h="627613">
                <a:moveTo>
                  <a:pt x="0" y="0"/>
                </a:moveTo>
                <a:lnTo>
                  <a:pt x="627614" y="0"/>
                </a:lnTo>
                <a:lnTo>
                  <a:pt x="627614" y="627613"/>
                </a:lnTo>
                <a:lnTo>
                  <a:pt x="0" y="627613"/>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300187" y="2967585"/>
            <a:ext cx="433480" cy="433480"/>
          </a:xfrm>
          <a:custGeom>
            <a:avLst/>
            <a:gdLst/>
            <a:ahLst/>
            <a:cxnLst/>
            <a:rect l="l" t="t" r="r" b="b"/>
            <a:pathLst>
              <a:path w="433480" h="433480">
                <a:moveTo>
                  <a:pt x="0" y="0"/>
                </a:moveTo>
                <a:lnTo>
                  <a:pt x="433480" y="0"/>
                </a:lnTo>
                <a:lnTo>
                  <a:pt x="433480" y="433480"/>
                </a:lnTo>
                <a:lnTo>
                  <a:pt x="0" y="43348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7342010" y="7198473"/>
            <a:ext cx="350770" cy="350770"/>
          </a:xfrm>
          <a:custGeom>
            <a:avLst/>
            <a:gdLst/>
            <a:ahLst/>
            <a:cxnLst/>
            <a:rect l="l" t="t" r="r" b="b"/>
            <a:pathLst>
              <a:path w="350770" h="350770">
                <a:moveTo>
                  <a:pt x="0" y="0"/>
                </a:moveTo>
                <a:lnTo>
                  <a:pt x="350770" y="0"/>
                </a:lnTo>
                <a:lnTo>
                  <a:pt x="350770" y="350769"/>
                </a:lnTo>
                <a:lnTo>
                  <a:pt x="0" y="350769"/>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524821" y="4572000"/>
            <a:ext cx="350770" cy="350770"/>
          </a:xfrm>
          <a:custGeom>
            <a:avLst/>
            <a:gdLst/>
            <a:ahLst/>
            <a:cxnLst/>
            <a:rect l="l" t="t" r="r" b="b"/>
            <a:pathLst>
              <a:path w="350770" h="350770">
                <a:moveTo>
                  <a:pt x="0" y="0"/>
                </a:moveTo>
                <a:lnTo>
                  <a:pt x="350769" y="0"/>
                </a:lnTo>
                <a:lnTo>
                  <a:pt x="350769" y="350770"/>
                </a:lnTo>
                <a:lnTo>
                  <a:pt x="0" y="35077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524821" y="1057275"/>
            <a:ext cx="12733979" cy="1294970"/>
          </a:xfrm>
          <a:prstGeom prst="rect">
            <a:avLst/>
          </a:prstGeom>
        </p:spPr>
        <p:txBody>
          <a:bodyPr wrap="square" lIns="0" tIns="0" rIns="0" bIns="0" rtlCol="0" anchor="t">
            <a:spAutoFit/>
          </a:bodyPr>
          <a:lstStyle/>
          <a:p>
            <a:pPr algn="l">
              <a:lnSpc>
                <a:spcPts val="9389"/>
              </a:lnSpc>
            </a:pPr>
            <a:r>
              <a:rPr lang="en-US" sz="11046" spc="-552" dirty="0">
                <a:solidFill>
                  <a:srgbClr val="EDEDED"/>
                </a:solidFill>
                <a:latin typeface="Helvetica World Bold"/>
                <a:ea typeface="Helvetica World Bold"/>
                <a:cs typeface="Helvetica World Bold"/>
                <a:sym typeface="Helvetica World Bold"/>
              </a:rPr>
              <a:t>Problem Statement :</a:t>
            </a:r>
          </a:p>
        </p:txBody>
      </p:sp>
      <p:sp>
        <p:nvSpPr>
          <p:cNvPr id="12" name="TextBox 12"/>
          <p:cNvSpPr txBox="1"/>
          <p:nvPr/>
        </p:nvSpPr>
        <p:spPr>
          <a:xfrm flipV="1">
            <a:off x="497112" y="2928922"/>
            <a:ext cx="16933696" cy="553998"/>
          </a:xfrm>
          <a:prstGeom prst="rect">
            <a:avLst/>
          </a:prstGeom>
        </p:spPr>
        <p:txBody>
          <a:bodyPr wrap="square" lIns="0" tIns="0" rIns="0" bIns="0" rtlCol="0" anchor="t">
            <a:spAutoFit/>
          </a:bodyPr>
          <a:lstStyle/>
          <a:p>
            <a:pPr marL="342900" indent="-342900" algn="l">
              <a:lnSpc>
                <a:spcPct val="150000"/>
              </a:lnSpc>
            </a:pPr>
            <a:r>
              <a:rPr lang="en-US" sz="2400" b="1" spc="-32" dirty="0">
                <a:solidFill>
                  <a:srgbClr val="EDEDED"/>
                </a:solidFill>
                <a:latin typeface="Helvetica" pitchFamily="2" charset="0"/>
                <a:ea typeface="TT Interphases"/>
                <a:cs typeface="TT Interphases"/>
                <a:sym typeface="TT Interphases"/>
              </a:rPr>
              <a:t>.</a:t>
            </a:r>
          </a:p>
        </p:txBody>
      </p:sp>
      <p:sp>
        <p:nvSpPr>
          <p:cNvPr id="13" name="TextBox 13"/>
          <p:cNvSpPr txBox="1"/>
          <p:nvPr/>
        </p:nvSpPr>
        <p:spPr>
          <a:xfrm>
            <a:off x="3714712" y="3000360"/>
            <a:ext cx="7660682" cy="423193"/>
          </a:xfrm>
          <a:prstGeom prst="rect">
            <a:avLst/>
          </a:prstGeom>
        </p:spPr>
        <p:txBody>
          <a:bodyPr wrap="square" lIns="0" tIns="0" rIns="0" bIns="0" rtlCol="0" anchor="t">
            <a:spAutoFit/>
          </a:bodyPr>
          <a:lstStyle/>
          <a:p>
            <a:pPr marL="0" lvl="0" indent="0" algn="l">
              <a:lnSpc>
                <a:spcPts val="3299"/>
              </a:lnSpc>
            </a:pPr>
            <a:endParaRPr lang="en-US" sz="2999" spc="-149" dirty="0">
              <a:solidFill>
                <a:srgbClr val="A373F1"/>
              </a:solidFill>
              <a:latin typeface="Helvetica World Bold"/>
              <a:ea typeface="Helvetica World Bold"/>
              <a:cs typeface="Helvetica World Bold"/>
              <a:sym typeface="Helvetica World Bold"/>
            </a:endParaRPr>
          </a:p>
        </p:txBody>
      </p:sp>
      <p:sp>
        <p:nvSpPr>
          <p:cNvPr id="10" name="TextBox 9"/>
          <p:cNvSpPr txBox="1"/>
          <p:nvPr/>
        </p:nvSpPr>
        <p:spPr>
          <a:xfrm>
            <a:off x="642878" y="3214674"/>
            <a:ext cx="16002112" cy="3539430"/>
          </a:xfrm>
          <a:prstGeom prst="rect">
            <a:avLst/>
          </a:prstGeom>
          <a:noFill/>
        </p:spPr>
        <p:txBody>
          <a:bodyPr wrap="square" rtlCol="0">
            <a:spAutoFit/>
          </a:bodyPr>
          <a:lstStyle/>
          <a:p>
            <a:r>
              <a:rPr lang="en-US" sz="2800" b="1" dirty="0">
                <a:solidFill>
                  <a:schemeClr val="bg1"/>
                </a:solidFill>
                <a:latin typeface="Helvetica" charset="0"/>
                <a:cs typeface="Helvetica" charset="0"/>
              </a:rPr>
              <a:t>In today's push for sustainable development, households often struggle with high electricity bills, especially during the summer, due to the lack of solar energy adoption. Despite the availability of advanced technologies, we are not fully utilizing solar panels to tap into renewable energy sources. By embracing solar energy, we can significantly cut down on electricity expenses and make a positive impact on the environment. This shift not only offers financial benefits but also supports global efforts toward sustainability by relying on clean, renewable energy. Investing in solar solutions can help reduce our carbon footprint and create a more eco-friendly future</a:t>
            </a:r>
            <a:r>
              <a:rPr lang="en-US" sz="2800" dirty="0">
                <a:solidFill>
                  <a:schemeClr val="bg1"/>
                </a:solidFill>
                <a:latin typeface="Helvetica" charset="0"/>
                <a:cs typeface="Helvetica" charset="0"/>
              </a:rPr>
              <a:t>.</a:t>
            </a:r>
          </a:p>
        </p:txBody>
      </p:sp>
    </p:spTree>
    <p:extLst>
      <p:ext uri="{BB962C8B-B14F-4D97-AF65-F5344CB8AC3E}">
        <p14:creationId xmlns:p14="http://schemas.microsoft.com/office/powerpoint/2010/main" val="167768053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9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r>
              <a:rPr lang="en-US" sz="9600" spc="-484" dirty="0">
                <a:solidFill>
                  <a:schemeClr val="bg1"/>
                </a:solidFill>
                <a:latin typeface="Helvetica World Bold"/>
                <a:ea typeface="Helvetica World Bold"/>
                <a:cs typeface="Helvetica World Bold"/>
                <a:sym typeface="Helvetica World Bold"/>
              </a:rPr>
              <a:t>   Approach and Solution</a:t>
            </a:r>
          </a:p>
          <a:p>
            <a:endParaRPr lang="en-US" dirty="0"/>
          </a:p>
        </p:txBody>
      </p:sp>
      <p:sp>
        <p:nvSpPr>
          <p:cNvPr id="6" name="TextBox 6"/>
          <p:cNvSpPr txBox="1"/>
          <p:nvPr/>
        </p:nvSpPr>
        <p:spPr>
          <a:xfrm>
            <a:off x="-4285651" y="1681709"/>
            <a:ext cx="10919643" cy="9187200"/>
          </a:xfrm>
          <a:prstGeom prst="rect">
            <a:avLst/>
          </a:prstGeom>
        </p:spPr>
        <p:txBody>
          <a:bodyPr lIns="50800" tIns="50800" rIns="50800" bIns="50800" rtlCol="0" anchor="ctr"/>
          <a:lstStyle/>
          <a:p>
            <a:pPr algn="ctr">
              <a:lnSpc>
                <a:spcPts val="799"/>
              </a:lnSpc>
            </a:pPr>
            <a:endParaRPr/>
          </a:p>
        </p:txBody>
      </p:sp>
      <p:sp>
        <p:nvSpPr>
          <p:cNvPr id="9" name="Freeform 9"/>
          <p:cNvSpPr/>
          <p:nvPr/>
        </p:nvSpPr>
        <p:spPr>
          <a:xfrm>
            <a:off x="8651983" y="8347798"/>
            <a:ext cx="796623" cy="796623"/>
          </a:xfrm>
          <a:custGeom>
            <a:avLst/>
            <a:gdLst/>
            <a:ahLst/>
            <a:cxnLst/>
            <a:rect l="l" t="t" r="r" b="b"/>
            <a:pathLst>
              <a:path w="796623" h="796623">
                <a:moveTo>
                  <a:pt x="0" y="0"/>
                </a:moveTo>
                <a:lnTo>
                  <a:pt x="796623" y="0"/>
                </a:lnTo>
                <a:lnTo>
                  <a:pt x="796623" y="796622"/>
                </a:lnTo>
                <a:lnTo>
                  <a:pt x="0" y="796622"/>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452555" y="582534"/>
            <a:ext cx="433480" cy="433480"/>
          </a:xfrm>
          <a:custGeom>
            <a:avLst/>
            <a:gdLst/>
            <a:ahLst/>
            <a:cxnLst/>
            <a:rect l="l" t="t" r="r" b="b"/>
            <a:pathLst>
              <a:path w="433480" h="433480">
                <a:moveTo>
                  <a:pt x="0" y="0"/>
                </a:moveTo>
                <a:lnTo>
                  <a:pt x="433480" y="0"/>
                </a:lnTo>
                <a:lnTo>
                  <a:pt x="433480" y="433480"/>
                </a:lnTo>
                <a:lnTo>
                  <a:pt x="0" y="43348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14906072" y="918179"/>
            <a:ext cx="2181413" cy="1394208"/>
            <a:chOff x="0" y="0"/>
            <a:chExt cx="1345037" cy="773895"/>
          </a:xfrm>
        </p:grpSpPr>
        <p:sp>
          <p:nvSpPr>
            <p:cNvPr id="13" name="Freeform 13"/>
            <p:cNvSpPr/>
            <p:nvPr/>
          </p:nvSpPr>
          <p:spPr>
            <a:xfrm>
              <a:off x="0" y="0"/>
              <a:ext cx="1345037" cy="773895"/>
            </a:xfrm>
            <a:custGeom>
              <a:avLst/>
              <a:gdLst/>
              <a:ahLst/>
              <a:cxnLst/>
              <a:rect l="l" t="t" r="r" b="b"/>
              <a:pathLst>
                <a:path w="1345037" h="773895">
                  <a:moveTo>
                    <a:pt x="73485" y="0"/>
                  </a:moveTo>
                  <a:lnTo>
                    <a:pt x="1271553" y="0"/>
                  </a:lnTo>
                  <a:cubicBezTo>
                    <a:pt x="1291042" y="0"/>
                    <a:pt x="1309733" y="7742"/>
                    <a:pt x="1323514" y="21523"/>
                  </a:cubicBezTo>
                  <a:cubicBezTo>
                    <a:pt x="1337295" y="35304"/>
                    <a:pt x="1345037" y="53995"/>
                    <a:pt x="1345037" y="73485"/>
                  </a:cubicBezTo>
                  <a:lnTo>
                    <a:pt x="1345037" y="700411"/>
                  </a:lnTo>
                  <a:cubicBezTo>
                    <a:pt x="1345037" y="740995"/>
                    <a:pt x="1312137" y="773895"/>
                    <a:pt x="1271553" y="773895"/>
                  </a:cubicBezTo>
                  <a:lnTo>
                    <a:pt x="73485" y="773895"/>
                  </a:lnTo>
                  <a:cubicBezTo>
                    <a:pt x="32900" y="773895"/>
                    <a:pt x="0" y="740995"/>
                    <a:pt x="0" y="700411"/>
                  </a:cubicBezTo>
                  <a:lnTo>
                    <a:pt x="0" y="73485"/>
                  </a:lnTo>
                  <a:cubicBezTo>
                    <a:pt x="0" y="32900"/>
                    <a:pt x="32900" y="0"/>
                    <a:pt x="73485" y="0"/>
                  </a:cubicBezTo>
                  <a:close/>
                </a:path>
              </a:pathLst>
            </a:custGeom>
            <a:solidFill>
              <a:srgbClr val="A373F1"/>
            </a:solidFill>
            <a:ln cap="rnd">
              <a:noFill/>
              <a:prstDash val="solid"/>
              <a:round/>
            </a:ln>
          </p:spPr>
          <p:txBody>
            <a:bodyPr/>
            <a:lstStyle/>
            <a:p>
              <a:endParaRPr lang="en-US"/>
            </a:p>
          </p:txBody>
        </p:sp>
        <p:sp>
          <p:nvSpPr>
            <p:cNvPr id="14" name="TextBox 14"/>
            <p:cNvSpPr txBox="1"/>
            <p:nvPr/>
          </p:nvSpPr>
          <p:spPr>
            <a:xfrm>
              <a:off x="0" y="95250"/>
              <a:ext cx="1345037" cy="678645"/>
            </a:xfrm>
            <a:prstGeom prst="rect">
              <a:avLst/>
            </a:prstGeom>
          </p:spPr>
          <p:txBody>
            <a:bodyPr lIns="26959" tIns="26959" rIns="26959" bIns="26959" rtlCol="0" anchor="ctr"/>
            <a:lstStyle/>
            <a:p>
              <a:pPr marL="0" lvl="0" indent="0" algn="ctr">
                <a:lnSpc>
                  <a:spcPts val="799"/>
                </a:lnSpc>
                <a:spcBef>
                  <a:spcPct val="0"/>
                </a:spcBef>
              </a:pPr>
              <a:endParaRPr/>
            </a:p>
          </p:txBody>
        </p:sp>
      </p:grpSp>
      <p:sp>
        <p:nvSpPr>
          <p:cNvPr id="33" name="TextBox 33"/>
          <p:cNvSpPr txBox="1"/>
          <p:nvPr/>
        </p:nvSpPr>
        <p:spPr>
          <a:xfrm>
            <a:off x="14184559" y="2656861"/>
            <a:ext cx="3798641" cy="795089"/>
          </a:xfrm>
          <a:prstGeom prst="rect">
            <a:avLst/>
          </a:prstGeom>
        </p:spPr>
        <p:txBody>
          <a:bodyPr wrap="square" lIns="0" tIns="0" rIns="0" bIns="0" rtlCol="0" anchor="t">
            <a:spAutoFit/>
          </a:bodyPr>
          <a:lstStyle/>
          <a:p>
            <a:pPr marL="0" lvl="0" indent="0" algn="l">
              <a:lnSpc>
                <a:spcPts val="3249"/>
              </a:lnSpc>
              <a:spcBef>
                <a:spcPct val="0"/>
              </a:spcBef>
            </a:pPr>
            <a:r>
              <a:rPr lang="en-US" sz="2499" spc="-37" dirty="0">
                <a:solidFill>
                  <a:srgbClr val="EDEDED"/>
                </a:solidFill>
                <a:latin typeface="TT Interphases"/>
                <a:ea typeface="TT Interphases"/>
                <a:cs typeface="TT Interphases"/>
                <a:sym typeface="TT Interphases"/>
              </a:rPr>
              <a:t>Estimating solar energy potential</a:t>
            </a:r>
            <a:endParaRPr lang="en-US" sz="2499" u="none" strike="noStrike" spc="-37" dirty="0">
              <a:solidFill>
                <a:srgbClr val="EDEDED"/>
              </a:solidFill>
              <a:latin typeface="TT Interphases"/>
              <a:ea typeface="TT Interphases"/>
              <a:cs typeface="TT Interphases"/>
              <a:sym typeface="TT Interphases"/>
            </a:endParaRPr>
          </a:p>
        </p:txBody>
      </p:sp>
      <p:pic>
        <p:nvPicPr>
          <p:cNvPr id="44" name="Graphic 43" descr="Solar Panels with solid fill">
            <a:extLst>
              <a:ext uri="{FF2B5EF4-FFF2-40B4-BE49-F238E27FC236}">
                <a16:creationId xmlns:a16="http://schemas.microsoft.com/office/drawing/2014/main" id="{0DA38E03-9701-62AC-F4A9-CD8EB1186F0C}"/>
              </a:ext>
            </a:extLst>
          </p:cNvPr>
          <p:cNvPicPr>
            <a:picLocks noChangeAspect="1"/>
          </p:cNvPicPr>
          <p:nvPr/>
        </p:nvPicPr>
        <p:blipFill>
          <a:blip r:embed="rId5" cstate="print">
            <a:extLst>
              <a:ext uri="{96DAC541-7B7A-43D3-8B79-37D633B846F1}">
                <asvg:svgBlip xmlns:asvg="http://schemas.microsoft.com/office/drawing/2016/SVG/main" r:embed="rId6"/>
              </a:ext>
            </a:extLst>
          </a:blip>
          <a:stretch>
            <a:fillRect/>
          </a:stretch>
        </p:blipFill>
        <p:spPr>
          <a:xfrm>
            <a:off x="15539578" y="1032961"/>
            <a:ext cx="914400" cy="914400"/>
          </a:xfrm>
          <a:prstGeom prst="rect">
            <a:avLst/>
          </a:prstGeom>
        </p:spPr>
      </p:pic>
      <p:sp>
        <p:nvSpPr>
          <p:cNvPr id="46" name="TextBox 45">
            <a:extLst>
              <a:ext uri="{FF2B5EF4-FFF2-40B4-BE49-F238E27FC236}">
                <a16:creationId xmlns:a16="http://schemas.microsoft.com/office/drawing/2014/main" id="{1D351CD9-7BD3-2F40-3912-1FE5E1EA9972}"/>
              </a:ext>
            </a:extLst>
          </p:cNvPr>
          <p:cNvSpPr txBox="1"/>
          <p:nvPr/>
        </p:nvSpPr>
        <p:spPr>
          <a:xfrm>
            <a:off x="304800" y="1142579"/>
            <a:ext cx="16976104" cy="8621334"/>
          </a:xfrm>
          <a:prstGeom prst="rect">
            <a:avLst/>
          </a:prstGeom>
          <a:noFill/>
        </p:spPr>
        <p:txBody>
          <a:bodyPr wrap="square" rtlCol="0">
            <a:spAutoFit/>
          </a:bodyPr>
          <a:lstStyle/>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r>
              <a:rPr lang="en-GB" sz="2400" dirty="0">
                <a:solidFill>
                  <a:schemeClr val="bg1"/>
                </a:solidFill>
                <a:latin typeface="Poppins"/>
                <a:ea typeface="Poppins"/>
                <a:cs typeface="Poppins"/>
                <a:sym typeface="Poppins"/>
              </a:rPr>
              <a:t>First we will get the aerial satellite imagery from </a:t>
            </a:r>
            <a:r>
              <a:rPr lang="en-GB" sz="2400" b="1" dirty="0" err="1">
                <a:solidFill>
                  <a:schemeClr val="bg1"/>
                </a:solidFill>
                <a:latin typeface="Poppins"/>
                <a:ea typeface="Poppins"/>
                <a:cs typeface="Poppins"/>
                <a:sym typeface="Poppins"/>
              </a:rPr>
              <a:t>spacenet</a:t>
            </a:r>
            <a:r>
              <a:rPr lang="en-GB" sz="2400" b="1" dirty="0">
                <a:solidFill>
                  <a:schemeClr val="bg1"/>
                </a:solidFill>
                <a:latin typeface="Poppins"/>
                <a:ea typeface="Poppins"/>
                <a:cs typeface="Poppins"/>
                <a:sym typeface="Poppins"/>
              </a:rPr>
              <a:t> </a:t>
            </a:r>
            <a:r>
              <a:rPr lang="en-GB" sz="2400" dirty="0">
                <a:solidFill>
                  <a:schemeClr val="bg1"/>
                </a:solidFill>
                <a:latin typeface="Poppins"/>
                <a:ea typeface="Poppins"/>
                <a:cs typeface="Poppins"/>
                <a:sym typeface="Poppins"/>
              </a:rPr>
              <a:t>for a particular </a:t>
            </a:r>
          </a:p>
          <a:p>
            <a:pPr lvl="0" algn="just" rtl="0">
              <a:lnSpc>
                <a:spcPct val="115000"/>
              </a:lnSpc>
              <a:spcBef>
                <a:spcPts val="0"/>
              </a:spcBef>
              <a:spcAft>
                <a:spcPts val="500"/>
              </a:spcAft>
            </a:pPr>
            <a:r>
              <a:rPr lang="en-GB" sz="2400" dirty="0">
                <a:solidFill>
                  <a:schemeClr val="bg1"/>
                </a:solidFill>
                <a:latin typeface="Poppins"/>
                <a:ea typeface="Poppins"/>
                <a:cs typeface="Poppins"/>
                <a:sym typeface="Poppins"/>
              </a:rPr>
              <a:t>   area and do </a:t>
            </a:r>
            <a:r>
              <a:rPr lang="en-GB" sz="2400" b="1" dirty="0">
                <a:solidFill>
                  <a:schemeClr val="bg1"/>
                </a:solidFill>
                <a:latin typeface="Poppins"/>
                <a:ea typeface="Poppins"/>
                <a:cs typeface="Poppins"/>
                <a:sym typeface="Poppins"/>
              </a:rPr>
              <a:t>building footprint extraction </a:t>
            </a:r>
            <a:r>
              <a:rPr lang="en-GB" sz="2400" dirty="0">
                <a:solidFill>
                  <a:schemeClr val="bg1"/>
                </a:solidFill>
                <a:latin typeface="Poppins"/>
                <a:ea typeface="Poppins"/>
                <a:cs typeface="Poppins"/>
                <a:sym typeface="Poppins"/>
              </a:rPr>
              <a:t>using CNN. </a:t>
            </a:r>
          </a:p>
          <a:p>
            <a:pPr lvl="0" algn="just" rtl="0">
              <a:lnSpc>
                <a:spcPct val="115000"/>
              </a:lnSpc>
              <a:spcBef>
                <a:spcPts val="0"/>
              </a:spcBef>
              <a:spcAft>
                <a:spcPts val="500"/>
              </a:spcAft>
            </a:pPr>
            <a:endParaRPr lang="en-GB"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r>
              <a:rPr lang="en-GB" sz="2400" dirty="0">
                <a:solidFill>
                  <a:schemeClr val="bg1"/>
                </a:solidFill>
                <a:latin typeface="Poppins"/>
                <a:ea typeface="Poppins"/>
                <a:cs typeface="Poppins"/>
                <a:sym typeface="Poppins"/>
              </a:rPr>
              <a:t>Since the solar energy generated on rooftops is directly proportional</a:t>
            </a:r>
          </a:p>
          <a:p>
            <a:pPr lvl="0" algn="just" rtl="0">
              <a:lnSpc>
                <a:spcPct val="115000"/>
              </a:lnSpc>
              <a:spcBef>
                <a:spcPts val="0"/>
              </a:spcBef>
              <a:spcAft>
                <a:spcPts val="500"/>
              </a:spcAft>
            </a:pPr>
            <a:r>
              <a:rPr lang="en-GB" sz="2400" dirty="0">
                <a:solidFill>
                  <a:schemeClr val="bg1"/>
                </a:solidFill>
                <a:latin typeface="Poppins"/>
                <a:ea typeface="Poppins"/>
                <a:cs typeface="Poppins"/>
                <a:sym typeface="Poppins"/>
              </a:rPr>
              <a:t>  to the area of the rooftop, we need to calculate the </a:t>
            </a:r>
            <a:r>
              <a:rPr lang="en-GB" sz="2400" b="1" dirty="0">
                <a:solidFill>
                  <a:schemeClr val="bg1"/>
                </a:solidFill>
                <a:latin typeface="Poppins"/>
                <a:ea typeface="Poppins"/>
                <a:cs typeface="Poppins"/>
                <a:sym typeface="Poppins"/>
              </a:rPr>
              <a:t>area of the rooftop</a:t>
            </a:r>
            <a:r>
              <a:rPr lang="en-GB" sz="2400" dirty="0">
                <a:solidFill>
                  <a:schemeClr val="bg1"/>
                </a:solidFill>
                <a:latin typeface="Poppins"/>
                <a:ea typeface="Poppins"/>
                <a:cs typeface="Poppins"/>
                <a:sym typeface="Poppins"/>
              </a:rPr>
              <a:t> </a:t>
            </a:r>
          </a:p>
          <a:p>
            <a:pPr lvl="0" algn="just" rtl="0">
              <a:lnSpc>
                <a:spcPct val="115000"/>
              </a:lnSpc>
              <a:spcBef>
                <a:spcPts val="0"/>
              </a:spcBef>
              <a:spcAft>
                <a:spcPts val="500"/>
              </a:spcAft>
            </a:pPr>
            <a:r>
              <a:rPr lang="en-GB" sz="2400" dirty="0">
                <a:solidFill>
                  <a:schemeClr val="bg1"/>
                </a:solidFill>
                <a:latin typeface="Poppins"/>
                <a:ea typeface="Poppins"/>
                <a:cs typeface="Poppins"/>
                <a:sym typeface="Poppins"/>
              </a:rPr>
              <a:t>  using </a:t>
            </a:r>
            <a:r>
              <a:rPr lang="en-GB" sz="2400" b="1" dirty="0" err="1">
                <a:solidFill>
                  <a:schemeClr val="bg1"/>
                </a:solidFill>
                <a:latin typeface="Poppins"/>
                <a:ea typeface="Poppins"/>
                <a:cs typeface="Poppins"/>
                <a:sym typeface="Poppins"/>
              </a:rPr>
              <a:t>geopandas</a:t>
            </a:r>
            <a:r>
              <a:rPr lang="en-GB" sz="2400" dirty="0">
                <a:solidFill>
                  <a:schemeClr val="bg1"/>
                </a:solidFill>
                <a:latin typeface="Poppins"/>
                <a:ea typeface="Poppins"/>
                <a:cs typeface="Poppins"/>
                <a:sym typeface="Poppins"/>
              </a:rPr>
              <a:t> and </a:t>
            </a:r>
            <a:r>
              <a:rPr lang="en-GB" sz="2400" b="1" dirty="0" err="1">
                <a:solidFill>
                  <a:schemeClr val="bg1"/>
                </a:solidFill>
                <a:latin typeface="Poppins"/>
                <a:ea typeface="Poppins"/>
                <a:cs typeface="Poppins"/>
                <a:sym typeface="Poppins"/>
              </a:rPr>
              <a:t>rasterio</a:t>
            </a:r>
            <a:r>
              <a:rPr lang="en-GB" sz="2400" dirty="0">
                <a:solidFill>
                  <a:schemeClr val="bg1"/>
                </a:solidFill>
                <a:latin typeface="Poppins"/>
                <a:ea typeface="Poppins"/>
                <a:cs typeface="Poppins"/>
                <a:sym typeface="Poppins"/>
              </a:rPr>
              <a:t>.</a:t>
            </a:r>
          </a:p>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r>
              <a:rPr lang="en-GB" sz="2400" dirty="0">
                <a:solidFill>
                  <a:schemeClr val="bg1"/>
                </a:solidFill>
                <a:latin typeface="Poppins"/>
                <a:ea typeface="Poppins"/>
                <a:cs typeface="Poppins"/>
                <a:sym typeface="Poppins"/>
              </a:rPr>
              <a:t>Then we will get the </a:t>
            </a:r>
            <a:r>
              <a:rPr lang="en-GB" sz="2400" b="1" dirty="0">
                <a:solidFill>
                  <a:schemeClr val="bg1"/>
                </a:solidFill>
                <a:latin typeface="Poppins"/>
                <a:ea typeface="Poppins"/>
                <a:cs typeface="Poppins"/>
                <a:sym typeface="Poppins"/>
              </a:rPr>
              <a:t>solar radiation dataset</a:t>
            </a:r>
            <a:r>
              <a:rPr lang="en-GB" sz="2400" dirty="0">
                <a:solidFill>
                  <a:schemeClr val="bg1"/>
                </a:solidFill>
                <a:latin typeface="Poppins"/>
                <a:ea typeface="Poppins"/>
                <a:cs typeface="Poppins"/>
                <a:sym typeface="Poppins"/>
              </a:rPr>
              <a:t> from </a:t>
            </a:r>
            <a:r>
              <a:rPr lang="en-GB" sz="2400" b="1" dirty="0">
                <a:solidFill>
                  <a:schemeClr val="bg1"/>
                </a:solidFill>
                <a:latin typeface="Poppins"/>
                <a:ea typeface="Poppins"/>
                <a:cs typeface="Poppins"/>
                <a:sym typeface="Poppins"/>
              </a:rPr>
              <a:t>National Solar Radiation Database(NSRDB) </a:t>
            </a:r>
            <a:r>
              <a:rPr lang="en-GB" sz="2400" dirty="0">
                <a:solidFill>
                  <a:schemeClr val="bg1"/>
                </a:solidFill>
                <a:latin typeface="Poppins"/>
                <a:ea typeface="Poppins"/>
                <a:cs typeface="Poppins"/>
                <a:sym typeface="Poppins"/>
              </a:rPr>
              <a:t>to get the amount of solar energy received per unit per day in that area.</a:t>
            </a:r>
          </a:p>
          <a:p>
            <a:pPr lvl="0" algn="just" rtl="0">
              <a:lnSpc>
                <a:spcPct val="115000"/>
              </a:lnSpc>
              <a:spcBef>
                <a:spcPts val="0"/>
              </a:spcBef>
              <a:spcAft>
                <a:spcPts val="500"/>
              </a:spcAft>
            </a:pPr>
            <a:endParaRPr lang="en-GB"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r>
              <a:rPr lang="en-GB" sz="2400" dirty="0">
                <a:solidFill>
                  <a:schemeClr val="bg1"/>
                </a:solidFill>
                <a:latin typeface="Poppins"/>
                <a:ea typeface="Poppins"/>
                <a:cs typeface="Poppins"/>
                <a:sym typeface="Poppins"/>
              </a:rPr>
              <a:t> After that we will do </a:t>
            </a:r>
            <a:r>
              <a:rPr lang="en-US" sz="2400" b="1" dirty="0">
                <a:solidFill>
                  <a:schemeClr val="bg1"/>
                </a:solidFill>
                <a:latin typeface="Poppins"/>
                <a:ea typeface="Poppins"/>
                <a:cs typeface="Poppins"/>
                <a:sym typeface="Poppins"/>
              </a:rPr>
              <a:t>Image Processing</a:t>
            </a:r>
            <a:r>
              <a:rPr lang="en-US" sz="2400" dirty="0">
                <a:solidFill>
                  <a:schemeClr val="bg1"/>
                </a:solidFill>
                <a:latin typeface="Poppins"/>
                <a:ea typeface="Poppins"/>
                <a:cs typeface="Poppins"/>
                <a:sym typeface="Poppins"/>
              </a:rPr>
              <a:t> to enhance the quality of satellite images to make the building footprints clearer.</a:t>
            </a:r>
          </a:p>
          <a:p>
            <a:pPr marL="171450" lvl="0" indent="-171450" algn="just" rtl="0">
              <a:lnSpc>
                <a:spcPct val="115000"/>
              </a:lnSpc>
              <a:spcBef>
                <a:spcPts val="0"/>
              </a:spcBef>
              <a:spcAft>
                <a:spcPts val="500"/>
              </a:spcAft>
              <a:buFont typeface="Arial" panose="020B0604020202020204" pitchFamily="34" charset="0"/>
              <a:buChar char="•"/>
            </a:pPr>
            <a:endParaRPr lang="en-US"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r>
              <a:rPr lang="en-US" sz="2400" dirty="0">
                <a:solidFill>
                  <a:schemeClr val="bg1"/>
                </a:solidFill>
                <a:latin typeface="Poppins"/>
                <a:ea typeface="Poppins"/>
                <a:cs typeface="Poppins"/>
                <a:sym typeface="Poppins"/>
              </a:rPr>
              <a:t>Then we have to estimate the </a:t>
            </a:r>
            <a:r>
              <a:rPr lang="en-US" sz="2400" b="1" dirty="0">
                <a:solidFill>
                  <a:schemeClr val="bg1"/>
                </a:solidFill>
                <a:latin typeface="Poppins"/>
                <a:ea typeface="Poppins"/>
                <a:cs typeface="Poppins"/>
                <a:sym typeface="Poppins"/>
              </a:rPr>
              <a:t>solar energy potential</a:t>
            </a:r>
            <a:r>
              <a:rPr lang="en-US" sz="2400" dirty="0">
                <a:solidFill>
                  <a:schemeClr val="bg1"/>
                </a:solidFill>
                <a:latin typeface="Poppins"/>
                <a:ea typeface="Poppins"/>
                <a:cs typeface="Poppins"/>
                <a:sym typeface="Poppins"/>
              </a:rPr>
              <a:t>, we have to combine the rooftop area calculated with the solar irradiance data. </a:t>
            </a:r>
          </a:p>
          <a:p>
            <a:pPr lvl="0" algn="just" rtl="0">
              <a:lnSpc>
                <a:spcPct val="115000"/>
              </a:lnSpc>
              <a:spcBef>
                <a:spcPts val="0"/>
              </a:spcBef>
              <a:spcAft>
                <a:spcPts val="500"/>
              </a:spcAft>
            </a:pPr>
            <a:endParaRPr lang="en-US" sz="2400" dirty="0">
              <a:solidFill>
                <a:schemeClr val="bg1"/>
              </a:solidFill>
              <a:latin typeface="Poppins"/>
              <a:ea typeface="Poppins"/>
              <a:cs typeface="Poppins"/>
              <a:sym typeface="Poppins"/>
            </a:endParaRPr>
          </a:p>
        </p:txBody>
      </p:sp>
    </p:spTree>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pPr marL="171450" lvl="0" indent="-171450" algn="just" rtl="0">
              <a:lnSpc>
                <a:spcPct val="115000"/>
              </a:lnSpc>
              <a:spcBef>
                <a:spcPts val="0"/>
              </a:spcBef>
              <a:spcAft>
                <a:spcPts val="500"/>
              </a:spcAft>
              <a:buFont typeface="Arial" panose="020B0604020202020204" pitchFamily="34" charset="0"/>
              <a:buChar char="•"/>
            </a:pPr>
            <a:endParaRPr lang="en-US"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r>
              <a:rPr lang="en-US" sz="2400" dirty="0">
                <a:solidFill>
                  <a:schemeClr val="bg1"/>
                </a:solidFill>
                <a:latin typeface="Poppins"/>
                <a:ea typeface="Poppins"/>
                <a:cs typeface="Poppins"/>
                <a:sym typeface="Poppins"/>
              </a:rPr>
              <a:t>After that we will use </a:t>
            </a:r>
            <a:r>
              <a:rPr lang="en-US" sz="2400" b="1" dirty="0">
                <a:solidFill>
                  <a:schemeClr val="bg1"/>
                </a:solidFill>
                <a:latin typeface="Poppins"/>
                <a:ea typeface="Poppins"/>
                <a:cs typeface="Poppins"/>
                <a:sym typeface="Poppins"/>
              </a:rPr>
              <a:t>Geographic Information Systems(GIS)</a:t>
            </a:r>
            <a:r>
              <a:rPr lang="en-US" sz="2400" dirty="0">
                <a:solidFill>
                  <a:schemeClr val="bg1"/>
                </a:solidFill>
                <a:latin typeface="Poppins"/>
                <a:ea typeface="Poppins"/>
                <a:cs typeface="Poppins"/>
                <a:sym typeface="Poppins"/>
              </a:rPr>
              <a:t> to create a map that visually represents the solar energy potential.</a:t>
            </a:r>
          </a:p>
          <a:p>
            <a:pPr marL="171450" lvl="0" indent="-171450" algn="just" rtl="0">
              <a:lnSpc>
                <a:spcPct val="115000"/>
              </a:lnSpc>
              <a:spcBef>
                <a:spcPts val="0"/>
              </a:spcBef>
              <a:spcAft>
                <a:spcPts val="500"/>
              </a:spcAft>
              <a:buFont typeface="Arial" panose="020B0604020202020204" pitchFamily="34" charset="0"/>
              <a:buChar char="•"/>
            </a:pPr>
            <a:endParaRPr lang="en-US"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r>
              <a:rPr lang="en-US" sz="2400" dirty="0">
                <a:solidFill>
                  <a:schemeClr val="bg1"/>
                </a:solidFill>
                <a:latin typeface="Poppins"/>
                <a:ea typeface="Poppins"/>
                <a:cs typeface="Poppins"/>
                <a:sym typeface="Poppins"/>
              </a:rPr>
              <a:t>Then we will </a:t>
            </a:r>
            <a:r>
              <a:rPr lang="en-US" sz="2400" b="1" dirty="0">
                <a:solidFill>
                  <a:schemeClr val="bg1"/>
                </a:solidFill>
                <a:latin typeface="Poppins"/>
                <a:ea typeface="Poppins"/>
                <a:cs typeface="Poppins"/>
                <a:sym typeface="Poppins"/>
              </a:rPr>
              <a:t>validate and evaluate</a:t>
            </a:r>
            <a:r>
              <a:rPr lang="en-US" sz="2400" dirty="0">
                <a:solidFill>
                  <a:schemeClr val="bg1"/>
                </a:solidFill>
                <a:latin typeface="Poppins"/>
                <a:ea typeface="Poppins"/>
                <a:cs typeface="Poppins"/>
                <a:sym typeface="Poppins"/>
              </a:rPr>
              <a:t> our </a:t>
            </a:r>
            <a:r>
              <a:rPr lang="en-US" sz="2400" b="1" dirty="0">
                <a:solidFill>
                  <a:schemeClr val="bg1"/>
                </a:solidFill>
                <a:latin typeface="Poppins"/>
                <a:ea typeface="Poppins"/>
                <a:cs typeface="Poppins"/>
                <a:sym typeface="Poppins"/>
              </a:rPr>
              <a:t>GIS map’s accuracy</a:t>
            </a:r>
            <a:r>
              <a:rPr lang="en-US" sz="2400" dirty="0">
                <a:solidFill>
                  <a:schemeClr val="bg1"/>
                </a:solidFill>
                <a:latin typeface="Poppins"/>
                <a:ea typeface="Poppins"/>
                <a:cs typeface="Poppins"/>
                <a:sym typeface="Poppins"/>
              </a:rPr>
              <a:t> with on-site inspections and real-world data</a:t>
            </a:r>
          </a:p>
          <a:p>
            <a:pPr marL="228600" lvl="0" indent="-228600" algn="just" rtl="0">
              <a:lnSpc>
                <a:spcPct val="115000"/>
              </a:lnSpc>
              <a:spcBef>
                <a:spcPts val="0"/>
              </a:spcBef>
              <a:spcAft>
                <a:spcPts val="500"/>
              </a:spcAft>
              <a:buFont typeface="Arial" panose="020B0604020202020204" pitchFamily="34" charset="0"/>
              <a:buChar char="•"/>
            </a:pPr>
            <a:endParaRPr lang="en-US" sz="2400" dirty="0">
              <a:solidFill>
                <a:schemeClr val="bg1"/>
              </a:solidFill>
              <a:latin typeface="Poppins"/>
              <a:ea typeface="Poppins"/>
              <a:cs typeface="Poppins"/>
              <a:sym typeface="Poppins"/>
            </a:endParaRPr>
          </a:p>
          <a:p>
            <a:pPr marL="228600" lvl="0" indent="-228600" algn="just" rtl="0">
              <a:lnSpc>
                <a:spcPct val="115000"/>
              </a:lnSpc>
              <a:spcBef>
                <a:spcPts val="0"/>
              </a:spcBef>
              <a:spcAft>
                <a:spcPts val="500"/>
              </a:spcAft>
              <a:buFont typeface="Arial" panose="020B0604020202020204" pitchFamily="34" charset="0"/>
              <a:buChar char="•"/>
            </a:pPr>
            <a:r>
              <a:rPr lang="en-US" sz="2400" dirty="0">
                <a:solidFill>
                  <a:schemeClr val="bg1"/>
                </a:solidFill>
                <a:latin typeface="Poppins"/>
                <a:ea typeface="Poppins"/>
                <a:cs typeface="Poppins"/>
                <a:sym typeface="Poppins"/>
              </a:rPr>
              <a:t>We will create a </a:t>
            </a:r>
            <a:r>
              <a:rPr lang="en-US" sz="2400" b="1" dirty="0">
                <a:solidFill>
                  <a:schemeClr val="bg1"/>
                </a:solidFill>
                <a:latin typeface="Poppins"/>
                <a:ea typeface="Poppins"/>
                <a:cs typeface="Poppins"/>
                <a:sym typeface="Poppins"/>
              </a:rPr>
              <a:t>website for this problem statement</a:t>
            </a:r>
            <a:r>
              <a:rPr lang="en-US" sz="2400" dirty="0">
                <a:solidFill>
                  <a:schemeClr val="bg1"/>
                </a:solidFill>
                <a:latin typeface="Poppins"/>
                <a:ea typeface="Poppins"/>
                <a:cs typeface="Poppins"/>
                <a:sym typeface="Poppins"/>
              </a:rPr>
              <a:t> where the user will upload the satellite image of their rooftop from google maps</a:t>
            </a:r>
          </a:p>
          <a:p>
            <a:pPr marL="228600" lvl="0" indent="-228600" algn="just" rtl="0">
              <a:lnSpc>
                <a:spcPct val="115000"/>
              </a:lnSpc>
              <a:spcBef>
                <a:spcPts val="0"/>
              </a:spcBef>
              <a:spcAft>
                <a:spcPts val="500"/>
              </a:spcAft>
              <a:buFont typeface="Arial" panose="020B0604020202020204" pitchFamily="34" charset="0"/>
              <a:buChar char="•"/>
            </a:pPr>
            <a:endParaRPr lang="en-US" sz="2400" dirty="0">
              <a:solidFill>
                <a:schemeClr val="bg1"/>
              </a:solidFill>
              <a:latin typeface="Poppins"/>
              <a:ea typeface="Poppins"/>
              <a:cs typeface="Poppins"/>
              <a:sym typeface="Poppins"/>
            </a:endParaRPr>
          </a:p>
          <a:p>
            <a:pPr marL="228600" lvl="0" indent="-228600" algn="just" rtl="0">
              <a:lnSpc>
                <a:spcPct val="115000"/>
              </a:lnSpc>
              <a:spcBef>
                <a:spcPts val="0"/>
              </a:spcBef>
              <a:spcAft>
                <a:spcPts val="500"/>
              </a:spcAft>
              <a:buFont typeface="Arial" panose="020B0604020202020204" pitchFamily="34" charset="0"/>
              <a:buChar char="•"/>
            </a:pPr>
            <a:r>
              <a:rPr lang="en-US" sz="2400" dirty="0">
                <a:solidFill>
                  <a:schemeClr val="bg1"/>
                </a:solidFill>
                <a:latin typeface="Poppins"/>
                <a:ea typeface="Poppins"/>
                <a:cs typeface="Poppins"/>
                <a:sym typeface="Poppins"/>
              </a:rPr>
              <a:t>According to the rooftop we will tell the user the rooftop area and how much </a:t>
            </a:r>
            <a:r>
              <a:rPr lang="en-US" sz="2400" b="1" dirty="0">
                <a:solidFill>
                  <a:schemeClr val="bg1"/>
                </a:solidFill>
                <a:latin typeface="Poppins"/>
                <a:ea typeface="Poppins"/>
                <a:cs typeface="Poppins"/>
                <a:sym typeface="Poppins"/>
              </a:rPr>
              <a:t>solar potential energy can be generated from the rooftop.</a:t>
            </a:r>
          </a:p>
          <a:p>
            <a:pPr marL="228600" lvl="0" indent="-228600" algn="just" rtl="0">
              <a:lnSpc>
                <a:spcPct val="115000"/>
              </a:lnSpc>
              <a:spcBef>
                <a:spcPts val="0"/>
              </a:spcBef>
              <a:spcAft>
                <a:spcPts val="500"/>
              </a:spcAft>
              <a:buFont typeface="Arial" panose="020B0604020202020204" pitchFamily="34" charset="0"/>
              <a:buChar char="•"/>
            </a:pPr>
            <a:endParaRPr lang="en-US" sz="2400" b="1" dirty="0">
              <a:solidFill>
                <a:schemeClr val="bg1"/>
              </a:solidFill>
              <a:latin typeface="Poppins"/>
              <a:ea typeface="Poppins"/>
              <a:cs typeface="Poppins"/>
              <a:sym typeface="Poppins"/>
            </a:endParaRPr>
          </a:p>
          <a:p>
            <a:pPr marL="228600" lvl="0" indent="-228600" algn="just">
              <a:lnSpc>
                <a:spcPct val="115000"/>
              </a:lnSpc>
              <a:spcAft>
                <a:spcPts val="500"/>
              </a:spcAft>
              <a:buFont typeface="Arial" panose="020B0604020202020204" pitchFamily="34" charset="0"/>
              <a:buChar char="•"/>
            </a:pPr>
            <a:r>
              <a:rPr lang="en-US" sz="2400" dirty="0">
                <a:solidFill>
                  <a:schemeClr val="bg1"/>
                </a:solidFill>
                <a:latin typeface="Poppins"/>
                <a:ea typeface="Poppins"/>
                <a:cs typeface="Poppins"/>
                <a:sym typeface="Poppins"/>
              </a:rPr>
              <a:t> We will also tell the user how much amount of money he can save if he installs solar panel on his rooftop</a:t>
            </a:r>
            <a:r>
              <a:rPr lang="en-US" sz="2400" b="1" dirty="0">
                <a:solidFill>
                  <a:schemeClr val="bg1"/>
                </a:solidFill>
                <a:latin typeface="Poppins"/>
                <a:ea typeface="Poppins"/>
                <a:cs typeface="Poppins"/>
                <a:sym typeface="Poppins"/>
              </a:rPr>
              <a:t> solar energy that can be generated using his rooftop.</a:t>
            </a:r>
          </a:p>
          <a:p>
            <a:pPr marL="228600" lvl="0" indent="-228600" algn="just">
              <a:lnSpc>
                <a:spcPct val="115000"/>
              </a:lnSpc>
              <a:spcAft>
                <a:spcPts val="500"/>
              </a:spcAft>
              <a:buFont typeface="Arial" panose="020B0604020202020204" pitchFamily="34" charset="0"/>
              <a:buChar char="•"/>
            </a:pPr>
            <a:endParaRPr lang="en-US" sz="2400" b="1" dirty="0">
              <a:solidFill>
                <a:schemeClr val="bg1"/>
              </a:solidFill>
              <a:latin typeface="Poppins"/>
              <a:ea typeface="Poppins"/>
              <a:cs typeface="Poppins"/>
              <a:sym typeface="Poppins"/>
            </a:endParaRPr>
          </a:p>
          <a:p>
            <a:pPr marL="228600" lvl="0" indent="-228600" algn="just">
              <a:lnSpc>
                <a:spcPct val="115000"/>
              </a:lnSpc>
              <a:spcAft>
                <a:spcPts val="500"/>
              </a:spcAft>
              <a:buFont typeface="Arial" panose="020B0604020202020204" pitchFamily="34" charset="0"/>
              <a:buChar char="•"/>
            </a:pPr>
            <a:r>
              <a:rPr lang="en-US" sz="2400" dirty="0">
                <a:solidFill>
                  <a:schemeClr val="bg1"/>
                </a:solidFill>
                <a:latin typeface="Poppins"/>
                <a:ea typeface="Poppins"/>
                <a:cs typeface="Poppins"/>
                <a:sym typeface="Poppins"/>
              </a:rPr>
              <a:t>To deploy our website, we will utilize AWS/Microsoft Azure/Google Cloud platform to ensure robust security, extensive reach, and continuous monitoring.</a:t>
            </a:r>
          </a:p>
        </p:txBody>
      </p:sp>
      <p:sp>
        <p:nvSpPr>
          <p:cNvPr id="8" name="TextBox 8"/>
          <p:cNvSpPr txBox="1"/>
          <p:nvPr/>
        </p:nvSpPr>
        <p:spPr>
          <a:xfrm rot="6792086">
            <a:off x="-4461392" y="-10220745"/>
            <a:ext cx="10919643" cy="9187200"/>
          </a:xfrm>
          <a:prstGeom prst="rect">
            <a:avLst/>
          </a:prstGeom>
        </p:spPr>
        <p:txBody>
          <a:bodyPr lIns="50800" tIns="50800" rIns="50800" bIns="50800" rtlCol="0" anchor="ctr"/>
          <a:lstStyle/>
          <a:p>
            <a:pPr algn="ctr">
              <a:lnSpc>
                <a:spcPts val="799"/>
              </a:lnSpc>
            </a:pPr>
            <a:endParaRPr/>
          </a:p>
        </p:txBody>
      </p:sp>
      <p:sp>
        <p:nvSpPr>
          <p:cNvPr id="33" name="Freeform 33"/>
          <p:cNvSpPr/>
          <p:nvPr/>
        </p:nvSpPr>
        <p:spPr>
          <a:xfrm>
            <a:off x="2983982" y="1450940"/>
            <a:ext cx="350770" cy="350770"/>
          </a:xfrm>
          <a:custGeom>
            <a:avLst/>
            <a:gdLst/>
            <a:ahLst/>
            <a:cxnLst/>
            <a:rect l="l" t="t" r="r" b="b"/>
            <a:pathLst>
              <a:path w="350770" h="350770">
                <a:moveTo>
                  <a:pt x="0" y="0"/>
                </a:moveTo>
                <a:lnTo>
                  <a:pt x="350769" y="0"/>
                </a:lnTo>
                <a:lnTo>
                  <a:pt x="350769" y="350770"/>
                </a:lnTo>
                <a:lnTo>
                  <a:pt x="0" y="35077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4" name="Freeform 34"/>
          <p:cNvSpPr/>
          <p:nvPr/>
        </p:nvSpPr>
        <p:spPr>
          <a:xfrm>
            <a:off x="12205013" y="4149960"/>
            <a:ext cx="350770" cy="350770"/>
          </a:xfrm>
          <a:custGeom>
            <a:avLst/>
            <a:gdLst/>
            <a:ahLst/>
            <a:cxnLst/>
            <a:rect l="l" t="t" r="r" b="b"/>
            <a:pathLst>
              <a:path w="350770" h="350770">
                <a:moveTo>
                  <a:pt x="0" y="0"/>
                </a:moveTo>
                <a:lnTo>
                  <a:pt x="350770" y="0"/>
                </a:lnTo>
                <a:lnTo>
                  <a:pt x="350770" y="350770"/>
                </a:lnTo>
                <a:lnTo>
                  <a:pt x="0" y="35077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9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r>
              <a:rPr lang="en-US" sz="9600" spc="-484" dirty="0">
                <a:solidFill>
                  <a:schemeClr val="bg1"/>
                </a:solidFill>
                <a:latin typeface="Helvetica World Bold"/>
                <a:ea typeface="Helvetica World Bold"/>
                <a:cs typeface="Helvetica World Bold"/>
                <a:sym typeface="Helvetica World Bold"/>
              </a:rPr>
              <a:t>   </a:t>
            </a:r>
            <a:r>
              <a:rPr lang="en-US" sz="8800" spc="-484" dirty="0">
                <a:solidFill>
                  <a:schemeClr val="bg1"/>
                </a:solidFill>
                <a:latin typeface="Helvetica World Bold"/>
                <a:ea typeface="Helvetica World Bold"/>
                <a:cs typeface="Helvetica World Bold"/>
                <a:sym typeface="Helvetica World Bold"/>
              </a:rPr>
              <a:t>Tools and Technology used</a:t>
            </a:r>
          </a:p>
          <a:p>
            <a:endParaRPr lang="en-US" dirty="0"/>
          </a:p>
        </p:txBody>
      </p:sp>
      <p:sp>
        <p:nvSpPr>
          <p:cNvPr id="6" name="TextBox 6"/>
          <p:cNvSpPr txBox="1"/>
          <p:nvPr/>
        </p:nvSpPr>
        <p:spPr>
          <a:xfrm>
            <a:off x="-4285651" y="1681709"/>
            <a:ext cx="10919643" cy="9187200"/>
          </a:xfrm>
          <a:prstGeom prst="rect">
            <a:avLst/>
          </a:prstGeom>
        </p:spPr>
        <p:txBody>
          <a:bodyPr lIns="50800" tIns="50800" rIns="50800" bIns="50800" rtlCol="0" anchor="ctr"/>
          <a:lstStyle/>
          <a:p>
            <a:pPr algn="ctr">
              <a:lnSpc>
                <a:spcPts val="799"/>
              </a:lnSpc>
            </a:pPr>
            <a:endParaRPr/>
          </a:p>
        </p:txBody>
      </p:sp>
      <p:sp>
        <p:nvSpPr>
          <p:cNvPr id="9" name="Freeform 9"/>
          <p:cNvSpPr/>
          <p:nvPr/>
        </p:nvSpPr>
        <p:spPr>
          <a:xfrm>
            <a:off x="8651983" y="8347798"/>
            <a:ext cx="796623" cy="796623"/>
          </a:xfrm>
          <a:custGeom>
            <a:avLst/>
            <a:gdLst/>
            <a:ahLst/>
            <a:cxnLst/>
            <a:rect l="l" t="t" r="r" b="b"/>
            <a:pathLst>
              <a:path w="796623" h="796623">
                <a:moveTo>
                  <a:pt x="0" y="0"/>
                </a:moveTo>
                <a:lnTo>
                  <a:pt x="796623" y="0"/>
                </a:lnTo>
                <a:lnTo>
                  <a:pt x="796623" y="796622"/>
                </a:lnTo>
                <a:lnTo>
                  <a:pt x="0" y="796622"/>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452555" y="582534"/>
            <a:ext cx="433480" cy="433480"/>
          </a:xfrm>
          <a:custGeom>
            <a:avLst/>
            <a:gdLst/>
            <a:ahLst/>
            <a:cxnLst/>
            <a:rect l="l" t="t" r="r" b="b"/>
            <a:pathLst>
              <a:path w="433480" h="433480">
                <a:moveTo>
                  <a:pt x="0" y="0"/>
                </a:moveTo>
                <a:lnTo>
                  <a:pt x="433480" y="0"/>
                </a:lnTo>
                <a:lnTo>
                  <a:pt x="433480" y="433480"/>
                </a:lnTo>
                <a:lnTo>
                  <a:pt x="0" y="43348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6" name="TextBox 45">
            <a:extLst>
              <a:ext uri="{FF2B5EF4-FFF2-40B4-BE49-F238E27FC236}">
                <a16:creationId xmlns:a16="http://schemas.microsoft.com/office/drawing/2014/main" id="{1D351CD9-7BD3-2F40-3912-1FE5E1EA9972}"/>
              </a:ext>
            </a:extLst>
          </p:cNvPr>
          <p:cNvSpPr txBox="1"/>
          <p:nvPr/>
        </p:nvSpPr>
        <p:spPr>
          <a:xfrm>
            <a:off x="685800" y="1593578"/>
            <a:ext cx="17373601" cy="4974182"/>
          </a:xfrm>
          <a:prstGeom prst="rect">
            <a:avLst/>
          </a:prstGeom>
          <a:noFill/>
        </p:spPr>
        <p:txBody>
          <a:bodyPr wrap="square" rtlCol="0">
            <a:spAutoFit/>
          </a:bodyPr>
          <a:lstStyle/>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0" lvl="0" indent="0" algn="just" rtl="0">
              <a:lnSpc>
                <a:spcPct val="115000"/>
              </a:lnSpc>
              <a:spcBef>
                <a:spcPts val="0"/>
              </a:spcBef>
              <a:spcAft>
                <a:spcPts val="500"/>
              </a:spcAft>
              <a:buNone/>
            </a:pPr>
            <a:endParaRPr lang="en-GB" sz="3200" dirty="0">
              <a:solidFill>
                <a:schemeClr val="bg1"/>
              </a:solidFill>
              <a:latin typeface="Poppins"/>
              <a:ea typeface="Poppins"/>
              <a:cs typeface="Poppins"/>
              <a:sym typeface="Poppins"/>
            </a:endParaRPr>
          </a:p>
          <a:p>
            <a:pPr marL="285750" lvl="0" indent="-285750" algn="just" rtl="0">
              <a:lnSpc>
                <a:spcPct val="115000"/>
              </a:lnSpc>
              <a:spcBef>
                <a:spcPts val="0"/>
              </a:spcBef>
              <a:spcAft>
                <a:spcPts val="500"/>
              </a:spcAft>
              <a:buFont typeface="Arial" panose="020B0604020202020204" pitchFamily="34" charset="0"/>
              <a:buChar char="•"/>
            </a:pPr>
            <a:r>
              <a:rPr lang="en-GB" sz="2400" b="1" dirty="0">
                <a:solidFill>
                  <a:schemeClr val="bg1"/>
                </a:solidFill>
                <a:latin typeface="Poppins"/>
                <a:ea typeface="Poppins"/>
                <a:cs typeface="Poppins"/>
                <a:sym typeface="Poppins"/>
              </a:rPr>
              <a:t>Languages</a:t>
            </a:r>
            <a:r>
              <a:rPr lang="en-GB" sz="2400" dirty="0">
                <a:solidFill>
                  <a:schemeClr val="bg1"/>
                </a:solidFill>
                <a:latin typeface="Poppins"/>
                <a:ea typeface="Poppins"/>
                <a:cs typeface="Poppins"/>
                <a:sym typeface="Poppins"/>
              </a:rPr>
              <a:t>: </a:t>
            </a:r>
            <a:r>
              <a:rPr lang="en-GB" sz="2400" dirty="0">
                <a:solidFill>
                  <a:schemeClr val="bg1"/>
                </a:solidFill>
                <a:latin typeface="Poppins" pitchFamily="2" charset="77"/>
                <a:ea typeface="Poppins"/>
                <a:cs typeface="Poppins" pitchFamily="2" charset="77"/>
                <a:sym typeface="Poppins"/>
              </a:rPr>
              <a:t>Python, HTML, </a:t>
            </a:r>
            <a:r>
              <a:rPr lang="en-GB" sz="2400" dirty="0" err="1">
                <a:solidFill>
                  <a:schemeClr val="bg1"/>
                </a:solidFill>
                <a:latin typeface="Poppins" pitchFamily="2" charset="77"/>
                <a:ea typeface="Poppins"/>
                <a:cs typeface="Poppins" pitchFamily="2" charset="77"/>
                <a:sym typeface="Poppins"/>
              </a:rPr>
              <a:t>Javascript</a:t>
            </a:r>
            <a:r>
              <a:rPr lang="en-GB" sz="2400" dirty="0">
                <a:solidFill>
                  <a:schemeClr val="bg1"/>
                </a:solidFill>
                <a:latin typeface="Poppins" pitchFamily="2" charset="77"/>
                <a:ea typeface="Poppins"/>
                <a:cs typeface="Poppins" pitchFamily="2" charset="77"/>
                <a:sym typeface="Poppins"/>
              </a:rPr>
              <a:t>, CSS, </a:t>
            </a:r>
            <a:r>
              <a:rPr lang="en-IN" sz="2400" b="0" i="0" u="none" strike="noStrike" dirty="0">
                <a:solidFill>
                  <a:srgbClr val="FFFFFF"/>
                </a:solidFill>
                <a:effectLst/>
                <a:latin typeface="Poppins" pitchFamily="2" charset="77"/>
                <a:cs typeface="Poppins" pitchFamily="2" charset="77"/>
              </a:rPr>
              <a:t>PostgreSQL, </a:t>
            </a:r>
            <a:r>
              <a:rPr lang="en-IN" sz="2400" b="0" i="0" u="none" strike="noStrike" dirty="0" err="1">
                <a:solidFill>
                  <a:srgbClr val="FFFFFF"/>
                </a:solidFill>
                <a:effectLst/>
                <a:latin typeface="Poppins" pitchFamily="2" charset="77"/>
                <a:cs typeface="Poppins" pitchFamily="2" charset="77"/>
              </a:rPr>
              <a:t>Leafletjs</a:t>
            </a:r>
            <a:endParaRPr lang="en-GB" sz="2400" dirty="0">
              <a:solidFill>
                <a:schemeClr val="bg1"/>
              </a:solidFill>
              <a:latin typeface="Poppins" pitchFamily="2" charset="77"/>
              <a:ea typeface="Poppins"/>
              <a:cs typeface="Poppins" pitchFamily="2" charset="77"/>
              <a:sym typeface="Poppins"/>
            </a:endParaRPr>
          </a:p>
          <a:p>
            <a:pPr lvl="0" algn="just" rtl="0">
              <a:lnSpc>
                <a:spcPct val="115000"/>
              </a:lnSpc>
              <a:spcBef>
                <a:spcPts val="0"/>
              </a:spcBef>
              <a:spcAft>
                <a:spcPts val="500"/>
              </a:spcAft>
            </a:pPr>
            <a:endParaRPr lang="en-GB" sz="2400" dirty="0">
              <a:solidFill>
                <a:schemeClr val="bg1"/>
              </a:solidFill>
              <a:latin typeface="Poppins"/>
              <a:ea typeface="Poppins"/>
              <a:cs typeface="Poppins"/>
              <a:sym typeface="Poppins"/>
            </a:endParaRPr>
          </a:p>
          <a:p>
            <a:pPr marL="285750" lvl="0" indent="-285750" algn="just" rtl="0">
              <a:lnSpc>
                <a:spcPct val="115000"/>
              </a:lnSpc>
              <a:spcBef>
                <a:spcPts val="0"/>
              </a:spcBef>
              <a:spcAft>
                <a:spcPts val="500"/>
              </a:spcAft>
              <a:buFont typeface="Arial" panose="020B0604020202020204" pitchFamily="34" charset="0"/>
              <a:buChar char="•"/>
            </a:pPr>
            <a:r>
              <a:rPr lang="en-GB" sz="2400" b="1" dirty="0">
                <a:solidFill>
                  <a:schemeClr val="bg1"/>
                </a:solidFill>
                <a:latin typeface="Poppins"/>
                <a:ea typeface="Poppins"/>
                <a:cs typeface="Poppins"/>
                <a:sym typeface="Poppins"/>
              </a:rPr>
              <a:t>Frameworks/Libraries: </a:t>
            </a:r>
            <a:r>
              <a:rPr lang="en-GB" sz="2400" dirty="0">
                <a:solidFill>
                  <a:schemeClr val="bg1"/>
                </a:solidFill>
                <a:latin typeface="Poppins"/>
                <a:ea typeface="Poppins"/>
                <a:cs typeface="Poppins"/>
                <a:sym typeface="Poppins"/>
              </a:rPr>
              <a:t>scikit-learn, </a:t>
            </a:r>
            <a:r>
              <a:rPr lang="en-GB" sz="2400" dirty="0" err="1">
                <a:solidFill>
                  <a:schemeClr val="bg1"/>
                </a:solidFill>
                <a:latin typeface="Poppins"/>
                <a:ea typeface="Poppins"/>
                <a:cs typeface="Poppins"/>
                <a:sym typeface="Poppins"/>
              </a:rPr>
              <a:t>Tensorflow</a:t>
            </a:r>
            <a:r>
              <a:rPr lang="en-GB" sz="2400" dirty="0">
                <a:solidFill>
                  <a:schemeClr val="bg1"/>
                </a:solidFill>
                <a:latin typeface="Poppins"/>
                <a:ea typeface="Poppins"/>
                <a:cs typeface="Poppins"/>
                <a:sym typeface="Poppins"/>
              </a:rPr>
              <a:t>, OpenCV, Pandas, Matplotlib, Seaborn, Numpy, </a:t>
            </a:r>
            <a:r>
              <a:rPr lang="en-GB" sz="2400" dirty="0" err="1">
                <a:solidFill>
                  <a:schemeClr val="bg1"/>
                </a:solidFill>
                <a:latin typeface="Poppins"/>
                <a:ea typeface="Poppins"/>
                <a:cs typeface="Poppins"/>
                <a:sym typeface="Poppins"/>
              </a:rPr>
              <a:t>GeoPandas</a:t>
            </a:r>
            <a:r>
              <a:rPr lang="en-GB" sz="2400" dirty="0">
                <a:solidFill>
                  <a:schemeClr val="bg1"/>
                </a:solidFill>
                <a:latin typeface="Poppins"/>
                <a:ea typeface="Poppins"/>
                <a:cs typeface="Poppins"/>
                <a:sym typeface="Poppins"/>
              </a:rPr>
              <a:t>, </a:t>
            </a:r>
            <a:r>
              <a:rPr lang="en-GB" sz="2400" dirty="0" err="1">
                <a:solidFill>
                  <a:schemeClr val="bg1"/>
                </a:solidFill>
                <a:latin typeface="Poppins"/>
                <a:ea typeface="Poppins"/>
                <a:cs typeface="Poppins"/>
                <a:sym typeface="Poppins"/>
              </a:rPr>
              <a:t>Rasterio</a:t>
            </a:r>
            <a:r>
              <a:rPr lang="en-GB" sz="2400" dirty="0">
                <a:solidFill>
                  <a:schemeClr val="bg1"/>
                </a:solidFill>
                <a:latin typeface="Poppins"/>
                <a:ea typeface="Poppins"/>
                <a:cs typeface="Poppins"/>
                <a:sym typeface="Poppins"/>
              </a:rPr>
              <a:t>, </a:t>
            </a:r>
            <a:r>
              <a:rPr lang="en-GB" sz="2400" dirty="0" err="1">
                <a:solidFill>
                  <a:schemeClr val="bg1"/>
                </a:solidFill>
                <a:latin typeface="Poppins"/>
                <a:ea typeface="Poppins"/>
                <a:cs typeface="Poppins"/>
                <a:sym typeface="Poppins"/>
              </a:rPr>
              <a:t>Pytorch</a:t>
            </a:r>
            <a:r>
              <a:rPr lang="en-GB" sz="2400" dirty="0">
                <a:solidFill>
                  <a:schemeClr val="bg1"/>
                </a:solidFill>
                <a:latin typeface="Poppins"/>
                <a:ea typeface="Poppins"/>
                <a:cs typeface="Poppins"/>
                <a:sym typeface="Poppins"/>
              </a:rPr>
              <a:t>, React-native, Flask. </a:t>
            </a:r>
          </a:p>
          <a:p>
            <a:pPr lvl="0" algn="just" rtl="0">
              <a:lnSpc>
                <a:spcPct val="115000"/>
              </a:lnSpc>
              <a:spcBef>
                <a:spcPts val="0"/>
              </a:spcBef>
              <a:spcAft>
                <a:spcPts val="500"/>
              </a:spcAft>
            </a:pPr>
            <a:endParaRPr lang="en-GB" sz="2400" dirty="0">
              <a:solidFill>
                <a:schemeClr val="bg1"/>
              </a:solidFill>
              <a:latin typeface="Poppins"/>
              <a:ea typeface="Poppins"/>
              <a:cs typeface="Poppins"/>
              <a:sym typeface="Poppins"/>
            </a:endParaRPr>
          </a:p>
          <a:p>
            <a:pPr marL="285750" lvl="0" indent="-285750" algn="just" rtl="0">
              <a:lnSpc>
                <a:spcPct val="115000"/>
              </a:lnSpc>
              <a:spcBef>
                <a:spcPts val="0"/>
              </a:spcBef>
              <a:spcAft>
                <a:spcPts val="500"/>
              </a:spcAft>
              <a:buFont typeface="Arial" panose="020B0604020202020204" pitchFamily="34" charset="0"/>
              <a:buChar char="•"/>
            </a:pPr>
            <a:r>
              <a:rPr lang="en-GB" sz="2400" b="1" dirty="0">
                <a:solidFill>
                  <a:schemeClr val="bg1"/>
                </a:solidFill>
                <a:latin typeface="Poppins"/>
                <a:ea typeface="Poppins"/>
                <a:cs typeface="Poppins"/>
                <a:sym typeface="Poppins"/>
              </a:rPr>
              <a:t>Cloud Services: </a:t>
            </a:r>
            <a:r>
              <a:rPr lang="en-GB" sz="2400" dirty="0">
                <a:solidFill>
                  <a:schemeClr val="bg1"/>
                </a:solidFill>
                <a:latin typeface="Poppins"/>
                <a:ea typeface="Poppins"/>
                <a:cs typeface="Poppins"/>
                <a:sym typeface="Poppins"/>
              </a:rPr>
              <a:t>AWS/</a:t>
            </a:r>
            <a:r>
              <a:rPr lang="en-GB" sz="2400" dirty="0" err="1">
                <a:solidFill>
                  <a:schemeClr val="bg1"/>
                </a:solidFill>
                <a:latin typeface="Poppins"/>
                <a:ea typeface="Poppins"/>
                <a:cs typeface="Poppins"/>
                <a:sym typeface="Poppins"/>
              </a:rPr>
              <a:t>MsAzure</a:t>
            </a:r>
            <a:r>
              <a:rPr lang="en-GB" sz="2400" dirty="0">
                <a:solidFill>
                  <a:schemeClr val="bg1"/>
                </a:solidFill>
                <a:latin typeface="Poppins"/>
                <a:ea typeface="Poppins"/>
                <a:cs typeface="Poppins"/>
                <a:sym typeface="Poppins"/>
              </a:rPr>
              <a:t>/Google Cloud Platform</a:t>
            </a:r>
            <a:endParaRPr lang="en-GB" sz="2400" b="1" dirty="0">
              <a:solidFill>
                <a:schemeClr val="bg1"/>
              </a:solidFill>
              <a:latin typeface="Poppins"/>
              <a:ea typeface="Poppins"/>
              <a:cs typeface="Poppins"/>
              <a:sym typeface="Poppins"/>
            </a:endParaRPr>
          </a:p>
          <a:p>
            <a:pPr lvl="0" algn="just" rtl="0">
              <a:lnSpc>
                <a:spcPct val="115000"/>
              </a:lnSpc>
              <a:spcBef>
                <a:spcPts val="0"/>
              </a:spcBef>
              <a:spcAft>
                <a:spcPts val="500"/>
              </a:spcAft>
            </a:pPr>
            <a:endParaRPr lang="en-US" sz="2400" dirty="0">
              <a:solidFill>
                <a:schemeClr val="bg1"/>
              </a:solidFill>
              <a:latin typeface="Poppins"/>
              <a:ea typeface="Poppins"/>
              <a:cs typeface="Poppins"/>
              <a:sym typeface="Poppins"/>
            </a:endParaRPr>
          </a:p>
        </p:txBody>
      </p:sp>
    </p:spTree>
    <p:extLst>
      <p:ext uri="{BB962C8B-B14F-4D97-AF65-F5344CB8AC3E}">
        <p14:creationId xmlns:p14="http://schemas.microsoft.com/office/powerpoint/2010/main" val="102681600"/>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9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r>
              <a:rPr lang="en-US" sz="9600" spc="-484" dirty="0">
                <a:solidFill>
                  <a:schemeClr val="bg1"/>
                </a:solidFill>
                <a:latin typeface="Helvetica World Bold"/>
                <a:ea typeface="Helvetica World Bold"/>
                <a:cs typeface="Helvetica World Bold"/>
                <a:sym typeface="Helvetica World Bold"/>
              </a:rPr>
              <a:t>   Uniqueness of our Solution</a:t>
            </a:r>
            <a:endParaRPr lang="en-US" dirty="0"/>
          </a:p>
        </p:txBody>
      </p:sp>
      <p:sp>
        <p:nvSpPr>
          <p:cNvPr id="6" name="TextBox 6"/>
          <p:cNvSpPr txBox="1"/>
          <p:nvPr/>
        </p:nvSpPr>
        <p:spPr>
          <a:xfrm>
            <a:off x="-4285651" y="1681709"/>
            <a:ext cx="10919643" cy="9187200"/>
          </a:xfrm>
          <a:prstGeom prst="rect">
            <a:avLst/>
          </a:prstGeom>
        </p:spPr>
        <p:txBody>
          <a:bodyPr lIns="50800" tIns="50800" rIns="50800" bIns="50800" rtlCol="0" anchor="ctr"/>
          <a:lstStyle/>
          <a:p>
            <a:pPr algn="ctr">
              <a:lnSpc>
                <a:spcPts val="799"/>
              </a:lnSpc>
            </a:pPr>
            <a:endParaRPr/>
          </a:p>
        </p:txBody>
      </p:sp>
      <p:sp>
        <p:nvSpPr>
          <p:cNvPr id="9" name="Freeform 9"/>
          <p:cNvSpPr/>
          <p:nvPr/>
        </p:nvSpPr>
        <p:spPr>
          <a:xfrm>
            <a:off x="8651983" y="8347798"/>
            <a:ext cx="796623" cy="796623"/>
          </a:xfrm>
          <a:custGeom>
            <a:avLst/>
            <a:gdLst/>
            <a:ahLst/>
            <a:cxnLst/>
            <a:rect l="l" t="t" r="r" b="b"/>
            <a:pathLst>
              <a:path w="796623" h="796623">
                <a:moveTo>
                  <a:pt x="0" y="0"/>
                </a:moveTo>
                <a:lnTo>
                  <a:pt x="796623" y="0"/>
                </a:lnTo>
                <a:lnTo>
                  <a:pt x="796623" y="796622"/>
                </a:lnTo>
                <a:lnTo>
                  <a:pt x="0" y="796622"/>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452555" y="582534"/>
            <a:ext cx="433480" cy="433480"/>
          </a:xfrm>
          <a:custGeom>
            <a:avLst/>
            <a:gdLst/>
            <a:ahLst/>
            <a:cxnLst/>
            <a:rect l="l" t="t" r="r" b="b"/>
            <a:pathLst>
              <a:path w="433480" h="433480">
                <a:moveTo>
                  <a:pt x="0" y="0"/>
                </a:moveTo>
                <a:lnTo>
                  <a:pt x="433480" y="0"/>
                </a:lnTo>
                <a:lnTo>
                  <a:pt x="433480" y="433480"/>
                </a:lnTo>
                <a:lnTo>
                  <a:pt x="0" y="43348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4" name="Graphic 43" descr="Solar Panels with solid fill">
            <a:extLst>
              <a:ext uri="{FF2B5EF4-FFF2-40B4-BE49-F238E27FC236}">
                <a16:creationId xmlns:a16="http://schemas.microsoft.com/office/drawing/2014/main" id="{0DA38E03-9701-62AC-F4A9-CD8EB1186F0C}"/>
              </a:ext>
            </a:extLst>
          </p:cNvPr>
          <p:cNvPicPr>
            <a:picLocks noChangeAspect="1"/>
          </p:cNvPicPr>
          <p:nvPr/>
        </p:nvPicPr>
        <p:blipFill>
          <a:blip r:embed="rId5" cstate="print">
            <a:extLst>
              <a:ext uri="{96DAC541-7B7A-43D3-8B79-37D633B846F1}">
                <asvg:svgBlip xmlns:asvg="http://schemas.microsoft.com/office/drawing/2016/SVG/main" r:embed="rId6"/>
              </a:ext>
            </a:extLst>
          </a:blip>
          <a:stretch>
            <a:fillRect/>
          </a:stretch>
        </p:blipFill>
        <p:spPr>
          <a:xfrm>
            <a:off x="15105635" y="420849"/>
            <a:ext cx="914400" cy="914400"/>
          </a:xfrm>
          <a:prstGeom prst="rect">
            <a:avLst/>
          </a:prstGeom>
        </p:spPr>
      </p:pic>
      <p:sp>
        <p:nvSpPr>
          <p:cNvPr id="46" name="TextBox 45">
            <a:extLst>
              <a:ext uri="{FF2B5EF4-FFF2-40B4-BE49-F238E27FC236}">
                <a16:creationId xmlns:a16="http://schemas.microsoft.com/office/drawing/2014/main" id="{1D351CD9-7BD3-2F40-3912-1FE5E1EA9972}"/>
              </a:ext>
            </a:extLst>
          </p:cNvPr>
          <p:cNvSpPr txBox="1"/>
          <p:nvPr/>
        </p:nvSpPr>
        <p:spPr>
          <a:xfrm>
            <a:off x="1524000" y="3906133"/>
            <a:ext cx="17373601" cy="2105192"/>
          </a:xfrm>
          <a:prstGeom prst="rect">
            <a:avLst/>
          </a:prstGeom>
          <a:noFill/>
        </p:spPr>
        <p:txBody>
          <a:bodyPr wrap="square" rtlCol="0">
            <a:spAutoFit/>
          </a:bodyPr>
          <a:lstStyle/>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0" lvl="0" indent="0" algn="just" rtl="0">
              <a:lnSpc>
                <a:spcPct val="115000"/>
              </a:lnSpc>
              <a:spcBef>
                <a:spcPts val="0"/>
              </a:spcBef>
              <a:spcAft>
                <a:spcPts val="500"/>
              </a:spcAft>
              <a:buNone/>
            </a:pPr>
            <a:endParaRPr lang="en-GB" sz="3200" dirty="0">
              <a:solidFill>
                <a:schemeClr val="bg1"/>
              </a:solidFill>
              <a:latin typeface="Poppins"/>
              <a:ea typeface="Poppins"/>
              <a:cs typeface="Poppins"/>
              <a:sym typeface="Poppins"/>
            </a:endParaRPr>
          </a:p>
          <a:p>
            <a:pPr lvl="0" algn="just" rtl="0">
              <a:lnSpc>
                <a:spcPct val="115000"/>
              </a:lnSpc>
              <a:spcBef>
                <a:spcPts val="0"/>
              </a:spcBef>
              <a:spcAft>
                <a:spcPts val="500"/>
              </a:spcAft>
            </a:pPr>
            <a:endParaRPr lang="en-US" sz="2400" dirty="0">
              <a:solidFill>
                <a:schemeClr val="bg1"/>
              </a:solidFill>
              <a:latin typeface="Poppins"/>
              <a:ea typeface="Poppins"/>
              <a:cs typeface="Poppins"/>
              <a:sym typeface="Poppins"/>
            </a:endParaRPr>
          </a:p>
        </p:txBody>
      </p:sp>
      <p:sp>
        <p:nvSpPr>
          <p:cNvPr id="4" name="Rectangle 2">
            <a:extLst>
              <a:ext uri="{FF2B5EF4-FFF2-40B4-BE49-F238E27FC236}">
                <a16:creationId xmlns:a16="http://schemas.microsoft.com/office/drawing/2014/main" id="{6887819A-88DD-F8EE-EF8D-48CC97320F96}"/>
              </a:ext>
            </a:extLst>
          </p:cNvPr>
          <p:cNvSpPr>
            <a:spLocks noChangeArrowheads="1"/>
          </p:cNvSpPr>
          <p:nvPr/>
        </p:nvSpPr>
        <p:spPr bwMode="auto">
          <a:xfrm>
            <a:off x="928650" y="1578858"/>
            <a:ext cx="14412920" cy="7122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Arial" panose="020B0604020202020204" pitchFamily="34" charset="0"/>
              </a:rPr>
              <a:t>Our idea fills a gap in public awareness</a:t>
            </a:r>
            <a:r>
              <a:rPr kumimoji="0" lang="en-US" altLang="en-US" sz="2800" b="0" i="0" u="none" strike="noStrike" cap="none" normalizeH="0" baseline="0" dirty="0">
                <a:ln>
                  <a:noFill/>
                </a:ln>
                <a:solidFill>
                  <a:schemeClr val="bg1"/>
                </a:solidFill>
                <a:effectLst/>
                <a:latin typeface="Arial" panose="020B0604020202020204" pitchFamily="34" charset="0"/>
              </a:rPr>
              <a:t> about solar energy's value.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The </a:t>
            </a:r>
            <a:r>
              <a:rPr kumimoji="0" lang="en-US" altLang="en-US" sz="2800" b="1" i="0" u="none" strike="noStrike" cap="none" normalizeH="0" baseline="0" dirty="0">
                <a:ln>
                  <a:noFill/>
                </a:ln>
                <a:solidFill>
                  <a:schemeClr val="bg1"/>
                </a:solidFill>
                <a:effectLst/>
                <a:latin typeface="Arial" panose="020B0604020202020204" pitchFamily="34" charset="0"/>
              </a:rPr>
              <a:t>current process of installing solar panels is cumbersome and time-consuming</a:t>
            </a:r>
            <a:endParaRPr lang="en-US" altLang="en-US" sz="2800" dirty="0">
              <a:solidFill>
                <a:schemeClr val="bg1"/>
              </a:solidFill>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Individuals need </a:t>
            </a:r>
            <a:r>
              <a:rPr kumimoji="0" lang="en-US" altLang="en-US" sz="2800" b="1" i="0" u="none" strike="noStrike" cap="none" normalizeH="0" baseline="0" dirty="0">
                <a:ln>
                  <a:noFill/>
                </a:ln>
                <a:solidFill>
                  <a:schemeClr val="bg1"/>
                </a:solidFill>
                <a:effectLst/>
                <a:latin typeface="Arial" panose="020B0604020202020204" pitchFamily="34" charset="0"/>
              </a:rPr>
              <a:t>to contact the electricity department.</a:t>
            </a:r>
            <a:endParaRPr lang="en-US" altLang="en-US" sz="2800" b="1" dirty="0">
              <a:solidFill>
                <a:schemeClr val="bg1"/>
              </a:solidFill>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They must </a:t>
            </a:r>
            <a:r>
              <a:rPr kumimoji="0" lang="en-US" altLang="en-US" sz="2800" b="1" i="0" u="none" strike="noStrike" cap="none" normalizeH="0" baseline="0" dirty="0">
                <a:ln>
                  <a:noFill/>
                </a:ln>
                <a:solidFill>
                  <a:schemeClr val="bg1"/>
                </a:solidFill>
                <a:effectLst/>
                <a:latin typeface="Arial" panose="020B0604020202020204" pitchFamily="34" charset="0"/>
              </a:rPr>
              <a:t>wait for an inspection and receive an estimate of solar potential.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This complexity </a:t>
            </a:r>
            <a:r>
              <a:rPr kumimoji="0" lang="en-US" altLang="en-US" sz="2800" b="1" i="0" u="none" strike="noStrike" cap="none" normalizeH="0" baseline="0" dirty="0">
                <a:ln>
                  <a:noFill/>
                </a:ln>
                <a:solidFill>
                  <a:schemeClr val="bg1"/>
                </a:solidFill>
                <a:effectLst/>
                <a:latin typeface="Arial" panose="020B0604020202020204" pitchFamily="34" charset="0"/>
              </a:rPr>
              <a:t>often discourages people from considering solar energy.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Arial" panose="020B0604020202020204" pitchFamily="34" charset="0"/>
              </a:rPr>
              <a:t>Our website simplifies this process significantly.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Users can </a:t>
            </a:r>
            <a:r>
              <a:rPr kumimoji="0" lang="en-US" altLang="en-US" sz="2800" b="1" i="0" u="none" strike="noStrike" cap="none" normalizeH="0" baseline="0" dirty="0">
                <a:ln>
                  <a:noFill/>
                </a:ln>
                <a:solidFill>
                  <a:schemeClr val="bg1"/>
                </a:solidFill>
                <a:effectLst/>
                <a:latin typeface="Arial" panose="020B0604020202020204" pitchFamily="34" charset="0"/>
              </a:rPr>
              <a:t>upload a picture of their rooftop from Google Maps or other sources</a:t>
            </a:r>
            <a:r>
              <a:rPr kumimoji="0" lang="en-US" altLang="en-US" sz="2800" b="0" i="0" u="none" strike="noStrike" cap="none" normalizeH="0" baseline="0" dirty="0">
                <a:ln>
                  <a:noFill/>
                </a:ln>
                <a:solidFill>
                  <a:schemeClr val="bg1"/>
                </a:solidFill>
                <a:effectLst/>
                <a:latin typeface="Arial" panose="020B0604020202020204" pitchFamily="34" charset="0"/>
              </a:rPr>
              <a:t>.</a:t>
            </a:r>
          </a:p>
          <a:p>
            <a:pPr lvl="0" eaLnBrk="0" fontAlgn="base" hangingPunct="0">
              <a:lnSpc>
                <a:spcPct val="150000"/>
              </a:lnSpc>
              <a:spcBef>
                <a:spcPct val="0"/>
              </a:spcBef>
              <a:spcAft>
                <a:spcPct val="0"/>
              </a:spcAft>
              <a:buFontTx/>
              <a:buChar char="•"/>
            </a:pPr>
            <a:r>
              <a:rPr kumimoji="0" lang="en-US" altLang="en-US" sz="2800" b="1" i="0" u="none" strike="noStrike" cap="none" normalizeH="0" baseline="0" dirty="0">
                <a:ln>
                  <a:noFill/>
                </a:ln>
                <a:solidFill>
                  <a:schemeClr val="bg1"/>
                </a:solidFill>
                <a:effectLst/>
                <a:latin typeface="Arial" panose="020B0604020202020204" pitchFamily="34" charset="0"/>
              </a:rPr>
              <a:t>They receive a quick estimate which </a:t>
            </a:r>
            <a:r>
              <a:rPr lang="en-US" altLang="en-US" sz="2800" b="1" dirty="0">
                <a:solidFill>
                  <a:schemeClr val="bg1"/>
                </a:solidFill>
                <a:latin typeface="Arial" panose="020B0604020202020204" pitchFamily="34" charset="0"/>
              </a:rPr>
              <a:t>saves time and money.</a:t>
            </a:r>
          </a:p>
          <a:p>
            <a:pPr lvl="0" eaLnBrk="0" fontAlgn="base" hangingPunct="0">
              <a:lnSpc>
                <a:spcPct val="150000"/>
              </a:lnSpc>
              <a:spcBef>
                <a:spcPct val="0"/>
              </a:spcBef>
              <a:spcAft>
                <a:spcPct val="0"/>
              </a:spcAft>
              <a:buFontTx/>
              <a:buChar char="•"/>
            </a:pPr>
            <a:r>
              <a:rPr lang="en-US" altLang="en-US" sz="2800" dirty="0">
                <a:solidFill>
                  <a:schemeClr val="bg1"/>
                </a:solidFill>
                <a:latin typeface="Arial" panose="020B0604020202020204" pitchFamily="34" charset="0"/>
              </a:rPr>
              <a:t>It makes </a:t>
            </a:r>
            <a:r>
              <a:rPr lang="en-US" altLang="en-US" sz="2800" b="1" dirty="0">
                <a:solidFill>
                  <a:schemeClr val="bg1"/>
                </a:solidFill>
                <a:latin typeface="Arial" panose="020B0604020202020204" pitchFamily="34" charset="0"/>
              </a:rPr>
              <a:t>adopting solar energy </a:t>
            </a:r>
            <a:r>
              <a:rPr kumimoji="0" lang="en-US" altLang="en-US" sz="2800" b="1" i="0" u="none" strike="noStrike" cap="none" normalizeH="0" baseline="0" dirty="0">
                <a:ln>
                  <a:noFill/>
                </a:ln>
                <a:solidFill>
                  <a:schemeClr val="bg1"/>
                </a:solidFill>
                <a:effectLst/>
                <a:latin typeface="Arial" panose="020B0604020202020204" pitchFamily="34" charset="0"/>
              </a:rPr>
              <a:t>mate of their rooftop's solar energy potential</a:t>
            </a:r>
            <a:r>
              <a:rPr kumimoji="0" lang="en-US" altLang="en-US" sz="2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Arial" panose="020B0604020202020204" pitchFamily="34" charset="0"/>
              </a:rPr>
              <a:t>This approach </a:t>
            </a:r>
            <a:r>
              <a:rPr kumimoji="0" lang="en-US" altLang="en-US" sz="2800" b="1" i="0" u="none" strike="noStrike" cap="none" normalizeH="0" baseline="0" dirty="0">
                <a:ln>
                  <a:noFill/>
                </a:ln>
                <a:solidFill>
                  <a:schemeClr val="bg1"/>
                </a:solidFill>
                <a:effectLst/>
                <a:latin typeface="Arial" panose="020B0604020202020204" pitchFamily="34" charset="0"/>
              </a:rPr>
              <a:t>solutions easier for people. </a:t>
            </a:r>
          </a:p>
        </p:txBody>
      </p:sp>
    </p:spTree>
    <p:extLst>
      <p:ext uri="{BB962C8B-B14F-4D97-AF65-F5344CB8AC3E}">
        <p14:creationId xmlns:p14="http://schemas.microsoft.com/office/powerpoint/2010/main" val="1329705223"/>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9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r>
              <a:rPr lang="en-US" sz="9600" spc="-484" dirty="0">
                <a:solidFill>
                  <a:schemeClr val="bg1"/>
                </a:solidFill>
                <a:latin typeface="Helvetica World Bold"/>
                <a:ea typeface="Helvetica World Bold"/>
                <a:cs typeface="Helvetica World Bold"/>
                <a:sym typeface="Helvetica World Bold"/>
              </a:rPr>
              <a:t>   USP of the Proposed Solution</a:t>
            </a:r>
            <a:endParaRPr lang="en-US" dirty="0"/>
          </a:p>
        </p:txBody>
      </p:sp>
      <p:sp>
        <p:nvSpPr>
          <p:cNvPr id="6" name="TextBox 6"/>
          <p:cNvSpPr txBox="1"/>
          <p:nvPr/>
        </p:nvSpPr>
        <p:spPr>
          <a:xfrm>
            <a:off x="-4285651" y="1681709"/>
            <a:ext cx="10919643" cy="9187200"/>
          </a:xfrm>
          <a:prstGeom prst="rect">
            <a:avLst/>
          </a:prstGeom>
        </p:spPr>
        <p:txBody>
          <a:bodyPr lIns="50800" tIns="50800" rIns="50800" bIns="50800" rtlCol="0" anchor="ctr"/>
          <a:lstStyle/>
          <a:p>
            <a:pPr algn="ctr">
              <a:lnSpc>
                <a:spcPts val="799"/>
              </a:lnSpc>
            </a:pPr>
            <a:endParaRPr/>
          </a:p>
        </p:txBody>
      </p:sp>
      <p:sp>
        <p:nvSpPr>
          <p:cNvPr id="9" name="Freeform 9"/>
          <p:cNvSpPr/>
          <p:nvPr/>
        </p:nvSpPr>
        <p:spPr>
          <a:xfrm>
            <a:off x="8651983" y="8347798"/>
            <a:ext cx="796623" cy="796623"/>
          </a:xfrm>
          <a:custGeom>
            <a:avLst/>
            <a:gdLst/>
            <a:ahLst/>
            <a:cxnLst/>
            <a:rect l="l" t="t" r="r" b="b"/>
            <a:pathLst>
              <a:path w="796623" h="796623">
                <a:moveTo>
                  <a:pt x="0" y="0"/>
                </a:moveTo>
                <a:lnTo>
                  <a:pt x="796623" y="0"/>
                </a:lnTo>
                <a:lnTo>
                  <a:pt x="796623" y="796622"/>
                </a:lnTo>
                <a:lnTo>
                  <a:pt x="0" y="796622"/>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452555" y="582534"/>
            <a:ext cx="433480" cy="433480"/>
          </a:xfrm>
          <a:custGeom>
            <a:avLst/>
            <a:gdLst/>
            <a:ahLst/>
            <a:cxnLst/>
            <a:rect l="l" t="t" r="r" b="b"/>
            <a:pathLst>
              <a:path w="433480" h="433480">
                <a:moveTo>
                  <a:pt x="0" y="0"/>
                </a:moveTo>
                <a:lnTo>
                  <a:pt x="433480" y="0"/>
                </a:lnTo>
                <a:lnTo>
                  <a:pt x="433480" y="433480"/>
                </a:lnTo>
                <a:lnTo>
                  <a:pt x="0" y="433480"/>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6" name="TextBox 45">
            <a:extLst>
              <a:ext uri="{FF2B5EF4-FFF2-40B4-BE49-F238E27FC236}">
                <a16:creationId xmlns:a16="http://schemas.microsoft.com/office/drawing/2014/main" id="{1D351CD9-7BD3-2F40-3912-1FE5E1EA9972}"/>
              </a:ext>
            </a:extLst>
          </p:cNvPr>
          <p:cNvSpPr txBox="1"/>
          <p:nvPr/>
        </p:nvSpPr>
        <p:spPr>
          <a:xfrm>
            <a:off x="1524000" y="3906133"/>
            <a:ext cx="17373601" cy="2105192"/>
          </a:xfrm>
          <a:prstGeom prst="rect">
            <a:avLst/>
          </a:prstGeom>
          <a:noFill/>
        </p:spPr>
        <p:txBody>
          <a:bodyPr wrap="square" rtlCol="0">
            <a:spAutoFit/>
          </a:bodyPr>
          <a:lstStyle/>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171450" lvl="0" indent="-171450" algn="just" rtl="0">
              <a:lnSpc>
                <a:spcPct val="115000"/>
              </a:lnSpc>
              <a:spcBef>
                <a:spcPts val="0"/>
              </a:spcBef>
              <a:spcAft>
                <a:spcPts val="500"/>
              </a:spcAft>
              <a:buFont typeface="Arial" panose="020B0604020202020204" pitchFamily="34" charset="0"/>
              <a:buChar char="•"/>
            </a:pPr>
            <a:endParaRPr lang="en-GB" sz="2400" dirty="0">
              <a:solidFill>
                <a:schemeClr val="bg1"/>
              </a:solidFill>
              <a:latin typeface="Poppins"/>
              <a:ea typeface="Poppins"/>
              <a:cs typeface="Poppins"/>
              <a:sym typeface="Poppins"/>
            </a:endParaRPr>
          </a:p>
          <a:p>
            <a:pPr marL="0" lvl="0" indent="0" algn="just" rtl="0">
              <a:lnSpc>
                <a:spcPct val="115000"/>
              </a:lnSpc>
              <a:spcBef>
                <a:spcPts val="0"/>
              </a:spcBef>
              <a:spcAft>
                <a:spcPts val="500"/>
              </a:spcAft>
              <a:buNone/>
            </a:pPr>
            <a:endParaRPr lang="en-GB" sz="3200" dirty="0">
              <a:solidFill>
                <a:schemeClr val="bg1"/>
              </a:solidFill>
              <a:latin typeface="Poppins"/>
              <a:ea typeface="Poppins"/>
              <a:cs typeface="Poppins"/>
              <a:sym typeface="Poppins"/>
            </a:endParaRPr>
          </a:p>
          <a:p>
            <a:pPr lvl="0" algn="just" rtl="0">
              <a:lnSpc>
                <a:spcPct val="115000"/>
              </a:lnSpc>
              <a:spcBef>
                <a:spcPts val="0"/>
              </a:spcBef>
              <a:spcAft>
                <a:spcPts val="500"/>
              </a:spcAft>
            </a:pPr>
            <a:endParaRPr lang="en-US" sz="2400" dirty="0">
              <a:solidFill>
                <a:schemeClr val="bg1"/>
              </a:solidFill>
              <a:latin typeface="Poppins"/>
              <a:ea typeface="Poppins"/>
              <a:cs typeface="Poppins"/>
              <a:sym typeface="Poppins"/>
            </a:endParaRPr>
          </a:p>
        </p:txBody>
      </p:sp>
      <p:sp>
        <p:nvSpPr>
          <p:cNvPr id="4" name="Rectangle 2">
            <a:extLst>
              <a:ext uri="{FF2B5EF4-FFF2-40B4-BE49-F238E27FC236}">
                <a16:creationId xmlns:a16="http://schemas.microsoft.com/office/drawing/2014/main" id="{6887819A-88DD-F8EE-EF8D-48CC97320F96}"/>
              </a:ext>
            </a:extLst>
          </p:cNvPr>
          <p:cNvSpPr>
            <a:spLocks noChangeArrowheads="1"/>
          </p:cNvSpPr>
          <p:nvPr/>
        </p:nvSpPr>
        <p:spPr bwMode="auto">
          <a:xfrm>
            <a:off x="928650" y="2440635"/>
            <a:ext cx="17418936" cy="539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2800" b="1" dirty="0">
                <a:solidFill>
                  <a:schemeClr val="bg1"/>
                </a:solidFill>
              </a:rPr>
              <a:t>Cost Savings Calculation</a:t>
            </a:r>
            <a:r>
              <a:rPr lang="en-US" sz="2800" dirty="0">
                <a:solidFill>
                  <a:schemeClr val="bg1"/>
                </a:solidFill>
              </a:rPr>
              <a:t>:  Provide users with estimates of potential cost savings from installing solar panels,</a:t>
            </a:r>
          </a:p>
          <a:p>
            <a:r>
              <a:rPr lang="en-US" sz="2800" dirty="0">
                <a:solidFill>
                  <a:schemeClr val="bg1"/>
                </a:solidFill>
              </a:rPr>
              <a:t>      offering a clear financial incentive.</a:t>
            </a:r>
          </a:p>
          <a:p>
            <a:endParaRPr lang="en-US" sz="2800" dirty="0">
              <a:solidFill>
                <a:schemeClr val="bg1"/>
              </a:solidFill>
            </a:endParaRPr>
          </a:p>
          <a:p>
            <a:pPr marL="457200" indent="-457200">
              <a:buFont typeface="Arial" panose="020B0604020202020204" pitchFamily="34" charset="0"/>
              <a:buChar char="•"/>
            </a:pPr>
            <a:r>
              <a:rPr lang="en-US" sz="2800" b="1" dirty="0">
                <a:solidFill>
                  <a:schemeClr val="bg1"/>
                </a:solidFill>
              </a:rPr>
              <a:t>Geographic Information Systems (GIS) Mapping</a:t>
            </a:r>
            <a:r>
              <a:rPr lang="en-US" sz="2800" dirty="0">
                <a:solidFill>
                  <a:schemeClr val="bg1"/>
                </a:solidFill>
              </a:rPr>
              <a:t>: Create GIS maps to visually represent solar energy potential, </a:t>
            </a:r>
          </a:p>
          <a:p>
            <a:r>
              <a:rPr lang="en-US" sz="2800" dirty="0">
                <a:solidFill>
                  <a:schemeClr val="bg1"/>
                </a:solidFill>
              </a:rPr>
              <a:t>      providing an intuitive and user-friendly interface for understanding solar capabilities.</a:t>
            </a:r>
          </a:p>
          <a:p>
            <a:endParaRPr lang="en-US" sz="2800" dirty="0">
              <a:solidFill>
                <a:schemeClr val="bg1"/>
              </a:solidFill>
            </a:endParaRPr>
          </a:p>
          <a:p>
            <a:pPr marL="457200" indent="-457200">
              <a:buFont typeface="Arial" panose="020B0604020202020204" pitchFamily="34" charset="0"/>
              <a:buChar char="•"/>
            </a:pPr>
            <a:r>
              <a:rPr lang="en-US" sz="2800" b="1" dirty="0">
                <a:solidFill>
                  <a:schemeClr val="bg1"/>
                </a:solidFill>
              </a:rPr>
              <a:t>User-Friendly Website Interface</a:t>
            </a:r>
            <a:r>
              <a:rPr lang="en-US" sz="2800" dirty="0">
                <a:solidFill>
                  <a:schemeClr val="bg1"/>
                </a:solidFill>
              </a:rPr>
              <a:t>: Develop a website where users can upload satellite images of their rooftops from </a:t>
            </a:r>
          </a:p>
          <a:p>
            <a:r>
              <a:rPr lang="en-US" sz="2800" dirty="0">
                <a:solidFill>
                  <a:schemeClr val="bg1"/>
                </a:solidFill>
              </a:rPr>
              <a:t>      Google Maps, and receive detailed information about rooftop area, solar potential, and potential cost savings.</a:t>
            </a:r>
          </a:p>
          <a:p>
            <a:endParaRPr lang="en-US" sz="2800" dirty="0">
              <a:solidFill>
                <a:schemeClr val="bg1"/>
              </a:solidFill>
            </a:endParaRPr>
          </a:p>
          <a:p>
            <a:pPr marL="457200" indent="-457200">
              <a:buFont typeface="Arial" panose="020B0604020202020204" pitchFamily="34" charset="0"/>
              <a:buChar char="•"/>
            </a:pPr>
            <a:r>
              <a:rPr lang="en-US" sz="2800" b="1" dirty="0">
                <a:solidFill>
                  <a:schemeClr val="bg1"/>
                </a:solidFill>
              </a:rPr>
              <a:t>Validation with Real-World Data</a:t>
            </a:r>
            <a:r>
              <a:rPr lang="en-US" sz="2800" dirty="0">
                <a:solidFill>
                  <a:schemeClr val="bg1"/>
                </a:solidFill>
              </a:rPr>
              <a:t>: Validate and evaluate the GIS map’s accuracy with on-site inspections </a:t>
            </a:r>
          </a:p>
          <a:p>
            <a:r>
              <a:rPr lang="en-US" sz="2800" dirty="0">
                <a:solidFill>
                  <a:schemeClr val="bg1"/>
                </a:solidFill>
              </a:rPr>
              <a:t>      and real-world data, ensuring reliability and precision.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374274639"/>
      </p:ext>
    </p:extLst>
  </p:cSld>
  <p:clrMapOvr>
    <a:masterClrMapping/>
  </p:clrMapOvr>
  <p:transition>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250</TotalTime>
  <Words>1215</Words>
  <Application>Microsoft Macintosh PowerPoint</Application>
  <PresentationFormat>Custom</PresentationFormat>
  <Paragraphs>106</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TT Interphases</vt:lpstr>
      <vt:lpstr>Poppins</vt:lpstr>
      <vt:lpstr>Helvetica World Bold</vt:lpstr>
      <vt:lpstr>Aptos</vt:lpstr>
      <vt:lpstr>Arial</vt:lpstr>
      <vt:lpstr>Helvetica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Feasibility</vt:lpstr>
      <vt:lpstr>Impact</vt:lpstr>
      <vt:lpstr>Target Audience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Eclipse Explorer's Guide in Collaboration With NASA: Lesson 2 - A Tale of Two Eclipses Part 1 Presentation</dc:title>
  <dc:creator>Srijan Sarkar</dc:creator>
  <cp:lastModifiedBy>NILESH KANTI PARERA (RA2311003011339)</cp:lastModifiedBy>
  <cp:revision>10</cp:revision>
  <dcterms:created xsi:type="dcterms:W3CDTF">2006-08-16T00:00:00Z</dcterms:created>
  <dcterms:modified xsi:type="dcterms:W3CDTF">2024-08-30T05:36:54Z</dcterms:modified>
  <dc:identifier>DAGPNyx9fpY</dc:identifier>
</cp:coreProperties>
</file>